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60" r:id="rId4"/>
    <p:sldId id="261" r:id="rId5"/>
    <p:sldId id="262" r:id="rId6"/>
    <p:sldId id="263"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104" d="100"/>
          <a:sy n="104" d="100"/>
        </p:scale>
        <p:origin x="168" y="3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0FC1A3FE-227B-493A-A78B-397FC754DB27}" type="datetimeFigureOut">
              <a:rPr lang="en-US" smtClean="0"/>
              <a:t>5/9/2017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1A36DB1-FB4E-4D74-BFFC-71371210D099}" type="slidenum">
              <a:rPr lang="en-US" smtClean="0"/>
              <a:t>‹#›</a:t>
            </a:fld>
            <a:endParaRPr lang="en-US"/>
          </a:p>
        </p:txBody>
      </p:sp>
    </p:spTree>
    <p:extLst>
      <p:ext uri="{BB962C8B-B14F-4D97-AF65-F5344CB8AC3E}">
        <p14:creationId xmlns:p14="http://schemas.microsoft.com/office/powerpoint/2010/main" val="21579727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FC1A3FE-227B-493A-A78B-397FC754DB27}" type="datetimeFigureOut">
              <a:rPr lang="en-US" smtClean="0"/>
              <a:t>5/9/2017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1A36DB1-FB4E-4D74-BFFC-71371210D099}" type="slidenum">
              <a:rPr lang="en-US" smtClean="0"/>
              <a:t>‹#›</a:t>
            </a:fld>
            <a:endParaRPr lang="en-US"/>
          </a:p>
        </p:txBody>
      </p:sp>
    </p:spTree>
    <p:extLst>
      <p:ext uri="{BB962C8B-B14F-4D97-AF65-F5344CB8AC3E}">
        <p14:creationId xmlns:p14="http://schemas.microsoft.com/office/powerpoint/2010/main" val="33710098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FC1A3FE-227B-493A-A78B-397FC754DB27}" type="datetimeFigureOut">
              <a:rPr lang="en-US" smtClean="0"/>
              <a:t>5/9/2017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1A36DB1-FB4E-4D74-BFFC-71371210D099}" type="slidenum">
              <a:rPr lang="en-US" smtClean="0"/>
              <a:t>‹#›</a:t>
            </a:fld>
            <a:endParaRPr lang="en-US"/>
          </a:p>
        </p:txBody>
      </p:sp>
    </p:spTree>
    <p:extLst>
      <p:ext uri="{BB962C8B-B14F-4D97-AF65-F5344CB8AC3E}">
        <p14:creationId xmlns:p14="http://schemas.microsoft.com/office/powerpoint/2010/main" val="34122952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FC1A3FE-227B-493A-A78B-397FC754DB27}" type="datetimeFigureOut">
              <a:rPr lang="en-US" smtClean="0"/>
              <a:t>5/9/2017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1A36DB1-FB4E-4D74-BFFC-71371210D099}" type="slidenum">
              <a:rPr lang="en-US" smtClean="0"/>
              <a:t>‹#›</a:t>
            </a:fld>
            <a:endParaRPr lang="en-US"/>
          </a:p>
        </p:txBody>
      </p:sp>
    </p:spTree>
    <p:extLst>
      <p:ext uri="{BB962C8B-B14F-4D97-AF65-F5344CB8AC3E}">
        <p14:creationId xmlns:p14="http://schemas.microsoft.com/office/powerpoint/2010/main" val="34543869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0FC1A3FE-227B-493A-A78B-397FC754DB27}" type="datetimeFigureOut">
              <a:rPr lang="en-US" smtClean="0"/>
              <a:t>5/9/2017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1A36DB1-FB4E-4D74-BFFC-71371210D099}" type="slidenum">
              <a:rPr lang="en-US" smtClean="0"/>
              <a:t>‹#›</a:t>
            </a:fld>
            <a:endParaRPr lang="en-US"/>
          </a:p>
        </p:txBody>
      </p:sp>
    </p:spTree>
    <p:extLst>
      <p:ext uri="{BB962C8B-B14F-4D97-AF65-F5344CB8AC3E}">
        <p14:creationId xmlns:p14="http://schemas.microsoft.com/office/powerpoint/2010/main" val="10496872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FC1A3FE-227B-493A-A78B-397FC754DB27}" type="datetimeFigureOut">
              <a:rPr lang="en-US" smtClean="0"/>
              <a:t>5/9/2017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1A36DB1-FB4E-4D74-BFFC-71371210D099}" type="slidenum">
              <a:rPr lang="en-US" smtClean="0"/>
              <a:t>‹#›</a:t>
            </a:fld>
            <a:endParaRPr lang="en-US"/>
          </a:p>
        </p:txBody>
      </p:sp>
    </p:spTree>
    <p:extLst>
      <p:ext uri="{BB962C8B-B14F-4D97-AF65-F5344CB8AC3E}">
        <p14:creationId xmlns:p14="http://schemas.microsoft.com/office/powerpoint/2010/main" val="15545156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FC1A3FE-227B-493A-A78B-397FC754DB27}" type="datetimeFigureOut">
              <a:rPr lang="en-US" smtClean="0"/>
              <a:t>5/9/2017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1A36DB1-FB4E-4D74-BFFC-71371210D099}" type="slidenum">
              <a:rPr lang="en-US" smtClean="0"/>
              <a:t>‹#›</a:t>
            </a:fld>
            <a:endParaRPr lang="en-US"/>
          </a:p>
        </p:txBody>
      </p:sp>
    </p:spTree>
    <p:extLst>
      <p:ext uri="{BB962C8B-B14F-4D97-AF65-F5344CB8AC3E}">
        <p14:creationId xmlns:p14="http://schemas.microsoft.com/office/powerpoint/2010/main" val="38735450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FC1A3FE-227B-493A-A78B-397FC754DB27}" type="datetimeFigureOut">
              <a:rPr lang="en-US" smtClean="0"/>
              <a:t>5/9/2017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1A36DB1-FB4E-4D74-BFFC-71371210D099}" type="slidenum">
              <a:rPr lang="en-US" smtClean="0"/>
              <a:t>‹#›</a:t>
            </a:fld>
            <a:endParaRPr lang="en-US"/>
          </a:p>
        </p:txBody>
      </p:sp>
    </p:spTree>
    <p:extLst>
      <p:ext uri="{BB962C8B-B14F-4D97-AF65-F5344CB8AC3E}">
        <p14:creationId xmlns:p14="http://schemas.microsoft.com/office/powerpoint/2010/main" val="25806103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FC1A3FE-227B-493A-A78B-397FC754DB27}" type="datetimeFigureOut">
              <a:rPr lang="en-US" smtClean="0"/>
              <a:t>5/9/2017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1A36DB1-FB4E-4D74-BFFC-71371210D099}" type="slidenum">
              <a:rPr lang="en-US" smtClean="0"/>
              <a:t>‹#›</a:t>
            </a:fld>
            <a:endParaRPr lang="en-US"/>
          </a:p>
        </p:txBody>
      </p:sp>
    </p:spTree>
    <p:extLst>
      <p:ext uri="{BB962C8B-B14F-4D97-AF65-F5344CB8AC3E}">
        <p14:creationId xmlns:p14="http://schemas.microsoft.com/office/powerpoint/2010/main" val="35265412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0FC1A3FE-227B-493A-A78B-397FC754DB27}" type="datetimeFigureOut">
              <a:rPr lang="en-US" smtClean="0"/>
              <a:t>5/9/2017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1A36DB1-FB4E-4D74-BFFC-71371210D099}" type="slidenum">
              <a:rPr lang="en-US" smtClean="0"/>
              <a:t>‹#›</a:t>
            </a:fld>
            <a:endParaRPr lang="en-US"/>
          </a:p>
        </p:txBody>
      </p:sp>
    </p:spTree>
    <p:extLst>
      <p:ext uri="{BB962C8B-B14F-4D97-AF65-F5344CB8AC3E}">
        <p14:creationId xmlns:p14="http://schemas.microsoft.com/office/powerpoint/2010/main" val="24243760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0FC1A3FE-227B-493A-A78B-397FC754DB27}" type="datetimeFigureOut">
              <a:rPr lang="en-US" smtClean="0"/>
              <a:t>5/9/2017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1A36DB1-FB4E-4D74-BFFC-71371210D099}" type="slidenum">
              <a:rPr lang="en-US" smtClean="0"/>
              <a:t>‹#›</a:t>
            </a:fld>
            <a:endParaRPr lang="en-US"/>
          </a:p>
        </p:txBody>
      </p:sp>
    </p:spTree>
    <p:extLst>
      <p:ext uri="{BB962C8B-B14F-4D97-AF65-F5344CB8AC3E}">
        <p14:creationId xmlns:p14="http://schemas.microsoft.com/office/powerpoint/2010/main" val="40837241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FC1A3FE-227B-493A-A78B-397FC754DB27}" type="datetimeFigureOut">
              <a:rPr lang="en-US" smtClean="0"/>
              <a:t>5/9/2017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1A36DB1-FB4E-4D74-BFFC-71371210D099}" type="slidenum">
              <a:rPr lang="en-US" smtClean="0"/>
              <a:t>‹#›</a:t>
            </a:fld>
            <a:endParaRPr lang="en-US"/>
          </a:p>
        </p:txBody>
      </p:sp>
    </p:spTree>
    <p:extLst>
      <p:ext uri="{BB962C8B-B14F-4D97-AF65-F5344CB8AC3E}">
        <p14:creationId xmlns:p14="http://schemas.microsoft.com/office/powerpoint/2010/main" val="31964154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38540" y="193959"/>
            <a:ext cx="12385963" cy="646331"/>
          </a:xfrm>
          <a:prstGeom prst="rect">
            <a:avLst/>
          </a:prstGeom>
          <a:solidFill>
            <a:srgbClr val="FFFF00"/>
          </a:solidFill>
        </p:spPr>
        <p:txBody>
          <a:bodyPr wrap="square" rtlCol="0">
            <a:spAutoFit/>
          </a:bodyPr>
          <a:lstStyle/>
          <a:p>
            <a:pPr algn="ctr"/>
            <a:r>
              <a:rPr lang="en-US" sz="3600" b="1" dirty="0">
                <a:solidFill>
                  <a:srgbClr val="0070C0"/>
                </a:solidFill>
              </a:rPr>
              <a:t>AP World History Essays – Review and Reminders for Test Day!</a:t>
            </a:r>
          </a:p>
        </p:txBody>
      </p:sp>
      <p:sp>
        <p:nvSpPr>
          <p:cNvPr id="3" name="TextBox 2"/>
          <p:cNvSpPr txBox="1"/>
          <p:nvPr/>
        </p:nvSpPr>
        <p:spPr>
          <a:xfrm>
            <a:off x="692722" y="1759527"/>
            <a:ext cx="10889673" cy="4801314"/>
          </a:xfrm>
          <a:prstGeom prst="rect">
            <a:avLst/>
          </a:prstGeom>
          <a:noFill/>
        </p:spPr>
        <p:txBody>
          <a:bodyPr wrap="square" rtlCol="0">
            <a:spAutoFit/>
          </a:bodyPr>
          <a:lstStyle/>
          <a:p>
            <a:pPr marL="285750" indent="-285750">
              <a:buFont typeface="Arial" panose="020B0604020202020204" pitchFamily="34" charset="0"/>
              <a:buChar char="•"/>
            </a:pPr>
            <a:r>
              <a:rPr lang="en-US" sz="3400" dirty="0"/>
              <a:t>Four SAQs – two will be based on stimuli, two will be questions only.  </a:t>
            </a:r>
          </a:p>
          <a:p>
            <a:pPr marL="285750" indent="-285750">
              <a:buFont typeface="Arial" panose="020B0604020202020204" pitchFamily="34" charset="0"/>
              <a:buChar char="•"/>
            </a:pPr>
            <a:r>
              <a:rPr lang="en-US" sz="3400" dirty="0"/>
              <a:t>Each question will consist of parts A, B, and C.  </a:t>
            </a:r>
          </a:p>
          <a:p>
            <a:pPr marL="285750" indent="-285750">
              <a:buFont typeface="Arial" panose="020B0604020202020204" pitchFamily="34" charset="0"/>
              <a:buChar char="•"/>
            </a:pPr>
            <a:r>
              <a:rPr lang="en-US" sz="3400" dirty="0"/>
              <a:t>You must complete the SAQ section in 50 minutes.  </a:t>
            </a:r>
          </a:p>
          <a:p>
            <a:pPr marL="285750" indent="-285750">
              <a:buFont typeface="Arial" panose="020B0604020202020204" pitchFamily="34" charset="0"/>
              <a:buChar char="•"/>
            </a:pPr>
            <a:r>
              <a:rPr lang="en-US" sz="3400" dirty="0"/>
              <a:t>The format will likely be “Identify and explain….” or something similar for each sub-question.  </a:t>
            </a:r>
          </a:p>
          <a:p>
            <a:pPr marL="285750" indent="-285750">
              <a:buFont typeface="Arial" panose="020B0604020202020204" pitchFamily="34" charset="0"/>
              <a:buChar char="•"/>
            </a:pPr>
            <a:r>
              <a:rPr lang="en-US" sz="3400" dirty="0"/>
              <a:t>Be sure to THOROUGHLY explain, and give </a:t>
            </a:r>
            <a:r>
              <a:rPr lang="en-US" sz="3400" u="sng" dirty="0"/>
              <a:t>specific</a:t>
            </a:r>
            <a:r>
              <a:rPr lang="en-US" sz="3400" dirty="0"/>
              <a:t> evidence/examples for support.</a:t>
            </a:r>
          </a:p>
          <a:p>
            <a:pPr marL="285750" indent="-285750">
              <a:buFont typeface="Arial" panose="020B0604020202020204" pitchFamily="34" charset="0"/>
              <a:buChar char="•"/>
            </a:pPr>
            <a:r>
              <a:rPr lang="en-US" sz="3400" dirty="0"/>
              <a:t>Write legibly!!!</a:t>
            </a:r>
          </a:p>
        </p:txBody>
      </p:sp>
      <p:sp>
        <p:nvSpPr>
          <p:cNvPr id="4" name="TextBox 3"/>
          <p:cNvSpPr txBox="1"/>
          <p:nvPr/>
        </p:nvSpPr>
        <p:spPr>
          <a:xfrm>
            <a:off x="3560619" y="1005240"/>
            <a:ext cx="4488873" cy="707886"/>
          </a:xfrm>
          <a:prstGeom prst="rect">
            <a:avLst/>
          </a:prstGeom>
          <a:noFill/>
        </p:spPr>
        <p:txBody>
          <a:bodyPr wrap="square" rtlCol="0">
            <a:spAutoFit/>
          </a:bodyPr>
          <a:lstStyle/>
          <a:p>
            <a:pPr algn="ctr"/>
            <a:r>
              <a:rPr lang="en-US" sz="4000" b="1" u="sng" dirty="0">
                <a:solidFill>
                  <a:srgbClr val="FF0000"/>
                </a:solidFill>
              </a:rPr>
              <a:t>SAQ</a:t>
            </a:r>
          </a:p>
        </p:txBody>
      </p:sp>
    </p:spTree>
    <p:extLst>
      <p:ext uri="{BB962C8B-B14F-4D97-AF65-F5344CB8AC3E}">
        <p14:creationId xmlns:p14="http://schemas.microsoft.com/office/powerpoint/2010/main" val="13044929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647705" y="250497"/>
            <a:ext cx="4488873" cy="830997"/>
          </a:xfrm>
          <a:prstGeom prst="rect">
            <a:avLst/>
          </a:prstGeom>
          <a:noFill/>
        </p:spPr>
        <p:txBody>
          <a:bodyPr wrap="square" rtlCol="0">
            <a:spAutoFit/>
          </a:bodyPr>
          <a:lstStyle/>
          <a:p>
            <a:pPr algn="ctr"/>
            <a:r>
              <a:rPr lang="en-US" sz="4800" b="1" u="sng" dirty="0">
                <a:solidFill>
                  <a:srgbClr val="FF0000"/>
                </a:solidFill>
              </a:rPr>
              <a:t>DBQ</a:t>
            </a:r>
          </a:p>
        </p:txBody>
      </p:sp>
      <p:sp>
        <p:nvSpPr>
          <p:cNvPr id="3" name="TextBox 2"/>
          <p:cNvSpPr txBox="1"/>
          <p:nvPr/>
        </p:nvSpPr>
        <p:spPr>
          <a:xfrm>
            <a:off x="348344" y="1190171"/>
            <a:ext cx="11625942" cy="5078313"/>
          </a:xfrm>
          <a:prstGeom prst="rect">
            <a:avLst/>
          </a:prstGeom>
          <a:noFill/>
        </p:spPr>
        <p:txBody>
          <a:bodyPr wrap="square" rtlCol="0">
            <a:spAutoFit/>
          </a:bodyPr>
          <a:lstStyle/>
          <a:p>
            <a:pPr marL="285750" indent="-285750">
              <a:buFont typeface="Arial" panose="020B0604020202020204" pitchFamily="34" charset="0"/>
              <a:buChar char="•"/>
            </a:pPr>
            <a:r>
              <a:rPr lang="en-US" sz="3600" dirty="0"/>
              <a:t>Take only 15 minutes to read the documents, 5 minutes to plan, then write the essay in 35 minutes.</a:t>
            </a:r>
          </a:p>
          <a:p>
            <a:pPr marL="285750" indent="-285750">
              <a:buFont typeface="Arial" panose="020B0604020202020204" pitchFamily="34" charset="0"/>
              <a:buChar char="•"/>
            </a:pPr>
            <a:r>
              <a:rPr lang="en-US" sz="3600" dirty="0"/>
              <a:t>You must THOROUGHLY discuss CONTEXT in your intro or first body paragraph.  The context paragraph should “set the stage” for your essay, explaining critical information about the time period and/or place specified in the prompt.  What were the big trends and themes of the time period that will help situate your essay in the proper context?  This is what your context paragraph should highlight and explain. </a:t>
            </a:r>
          </a:p>
        </p:txBody>
      </p:sp>
    </p:spTree>
    <p:extLst>
      <p:ext uri="{BB962C8B-B14F-4D97-AF65-F5344CB8AC3E}">
        <p14:creationId xmlns:p14="http://schemas.microsoft.com/office/powerpoint/2010/main" val="331784724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647705" y="250497"/>
            <a:ext cx="4488873" cy="830997"/>
          </a:xfrm>
          <a:prstGeom prst="rect">
            <a:avLst/>
          </a:prstGeom>
          <a:noFill/>
        </p:spPr>
        <p:txBody>
          <a:bodyPr wrap="square" rtlCol="0">
            <a:spAutoFit/>
          </a:bodyPr>
          <a:lstStyle/>
          <a:p>
            <a:pPr algn="ctr"/>
            <a:r>
              <a:rPr lang="en-US" sz="4800" b="1" u="sng" dirty="0">
                <a:solidFill>
                  <a:srgbClr val="FF0000"/>
                </a:solidFill>
              </a:rPr>
              <a:t>DBQ</a:t>
            </a:r>
          </a:p>
        </p:txBody>
      </p:sp>
      <p:sp>
        <p:nvSpPr>
          <p:cNvPr id="3" name="TextBox 2"/>
          <p:cNvSpPr txBox="1"/>
          <p:nvPr/>
        </p:nvSpPr>
        <p:spPr>
          <a:xfrm>
            <a:off x="348344" y="1190171"/>
            <a:ext cx="11625942" cy="5139869"/>
          </a:xfrm>
          <a:prstGeom prst="rect">
            <a:avLst/>
          </a:prstGeom>
          <a:noFill/>
        </p:spPr>
        <p:txBody>
          <a:bodyPr wrap="square" rtlCol="0">
            <a:spAutoFit/>
          </a:bodyPr>
          <a:lstStyle/>
          <a:p>
            <a:pPr marL="285750" indent="-285750">
              <a:buFont typeface="Arial" panose="020B0604020202020204" pitchFamily="34" charset="0"/>
              <a:buChar char="•"/>
            </a:pPr>
            <a:r>
              <a:rPr lang="en-US" sz="3200" dirty="0"/>
              <a:t>USE ALL THE DOCUMENTS!  To make this easier, you can group them together to show corroboration or contradiction among the docs.  Parenthetically cite the docs by number.</a:t>
            </a:r>
          </a:p>
          <a:p>
            <a:pPr marL="285750" indent="-285750">
              <a:buFont typeface="Arial" panose="020B0604020202020204" pitchFamily="34" charset="0"/>
              <a:buChar char="•"/>
            </a:pPr>
            <a:r>
              <a:rPr lang="en-US" sz="3200" dirty="0"/>
              <a:t>Choose 4-5 docs to thoroughly analyze with a HIPP element.  You must discuss ONE (H </a:t>
            </a:r>
            <a:r>
              <a:rPr lang="en-US" sz="3200" i="1" dirty="0"/>
              <a:t>or</a:t>
            </a:r>
            <a:r>
              <a:rPr lang="en-US" sz="3200" dirty="0"/>
              <a:t> I </a:t>
            </a:r>
            <a:r>
              <a:rPr lang="en-US" sz="3200" i="1" dirty="0"/>
              <a:t>or</a:t>
            </a:r>
            <a:r>
              <a:rPr lang="en-US" sz="3200" dirty="0"/>
              <a:t> P </a:t>
            </a:r>
            <a:r>
              <a:rPr lang="en-US" sz="3200" i="1" dirty="0"/>
              <a:t>or</a:t>
            </a:r>
            <a:r>
              <a:rPr lang="en-US" sz="3200" dirty="0"/>
              <a:t> P) element for 4 or 5 docs.  </a:t>
            </a:r>
          </a:p>
          <a:p>
            <a:pPr marL="742950" lvl="1" indent="-285750">
              <a:buFont typeface="Arial" panose="020B0604020202020204" pitchFamily="34" charset="0"/>
              <a:buChar char="•"/>
            </a:pPr>
            <a:r>
              <a:rPr lang="en-US" sz="2400" dirty="0"/>
              <a:t>Historical context – what was going on at the time that might help understand or analyze the doc?</a:t>
            </a:r>
          </a:p>
          <a:p>
            <a:pPr marL="742950" lvl="1" indent="-285750">
              <a:buFont typeface="Arial" panose="020B0604020202020204" pitchFamily="34" charset="0"/>
              <a:buChar char="•"/>
            </a:pPr>
            <a:r>
              <a:rPr lang="en-US" sz="2400" dirty="0"/>
              <a:t>Intended audience – who was the author trying to reach, and why is that important regarding the tone or purpose of the doc?</a:t>
            </a:r>
          </a:p>
          <a:p>
            <a:pPr marL="742950" lvl="1" indent="-285750">
              <a:buFont typeface="Arial" panose="020B0604020202020204" pitchFamily="34" charset="0"/>
              <a:buChar char="•"/>
            </a:pPr>
            <a:r>
              <a:rPr lang="en-US" sz="2400" dirty="0"/>
              <a:t>Purpose – what is the author’s purpose, and how does that affect the tone of the doc?</a:t>
            </a:r>
          </a:p>
          <a:p>
            <a:pPr marL="742950" lvl="1" indent="-285750">
              <a:buFont typeface="Arial" panose="020B0604020202020204" pitchFamily="34" charset="0"/>
              <a:buChar char="•"/>
            </a:pPr>
            <a:r>
              <a:rPr lang="en-US" sz="2400" dirty="0"/>
              <a:t>Point of view – how does the author’s position or background affect their opinion, view, or tone?</a:t>
            </a:r>
          </a:p>
        </p:txBody>
      </p:sp>
    </p:spTree>
    <p:extLst>
      <p:ext uri="{BB962C8B-B14F-4D97-AF65-F5344CB8AC3E}">
        <p14:creationId xmlns:p14="http://schemas.microsoft.com/office/powerpoint/2010/main" val="395638149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647705" y="250497"/>
            <a:ext cx="4488873" cy="830997"/>
          </a:xfrm>
          <a:prstGeom prst="rect">
            <a:avLst/>
          </a:prstGeom>
          <a:noFill/>
        </p:spPr>
        <p:txBody>
          <a:bodyPr wrap="square" rtlCol="0">
            <a:spAutoFit/>
          </a:bodyPr>
          <a:lstStyle/>
          <a:p>
            <a:pPr algn="ctr"/>
            <a:r>
              <a:rPr lang="en-US" sz="4800" b="1" u="sng" dirty="0">
                <a:solidFill>
                  <a:srgbClr val="FF0000"/>
                </a:solidFill>
              </a:rPr>
              <a:t>DBQ</a:t>
            </a:r>
          </a:p>
        </p:txBody>
      </p:sp>
      <p:sp>
        <p:nvSpPr>
          <p:cNvPr id="3" name="TextBox 2"/>
          <p:cNvSpPr txBox="1"/>
          <p:nvPr/>
        </p:nvSpPr>
        <p:spPr>
          <a:xfrm>
            <a:off x="348344" y="1190171"/>
            <a:ext cx="11625942" cy="5078313"/>
          </a:xfrm>
          <a:prstGeom prst="rect">
            <a:avLst/>
          </a:prstGeom>
          <a:noFill/>
        </p:spPr>
        <p:txBody>
          <a:bodyPr wrap="square" rtlCol="0">
            <a:spAutoFit/>
          </a:bodyPr>
          <a:lstStyle/>
          <a:p>
            <a:pPr marL="285750" indent="-285750">
              <a:buFont typeface="Arial" panose="020B0604020202020204" pitchFamily="34" charset="0"/>
              <a:buChar char="•"/>
            </a:pPr>
            <a:r>
              <a:rPr lang="en-US" sz="3600" dirty="0"/>
              <a:t>You must include TWO pieces of evidence (or examples) beyond what is provided by the documents.  In other words, you must bring in a bit of outside info, and what you discuss in your context paragraph does not count for this!</a:t>
            </a:r>
          </a:p>
          <a:p>
            <a:pPr marL="285750" indent="-285750">
              <a:buFont typeface="Arial" panose="020B0604020202020204" pitchFamily="34" charset="0"/>
              <a:buChar char="•"/>
            </a:pPr>
            <a:r>
              <a:rPr lang="en-US" sz="3600" dirty="0"/>
              <a:t>For time’s sake, do your synthesis in the conclusion.  I think this will lend to making the connection anyway – if you summarize your main points, then add 3-4 sentences to explain your synthesis, hopefully the reader will see your connection!  </a:t>
            </a:r>
          </a:p>
        </p:txBody>
      </p:sp>
    </p:spTree>
    <p:extLst>
      <p:ext uri="{BB962C8B-B14F-4D97-AF65-F5344CB8AC3E}">
        <p14:creationId xmlns:p14="http://schemas.microsoft.com/office/powerpoint/2010/main" val="249902392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647705" y="250497"/>
            <a:ext cx="4488873" cy="830997"/>
          </a:xfrm>
          <a:prstGeom prst="rect">
            <a:avLst/>
          </a:prstGeom>
          <a:noFill/>
        </p:spPr>
        <p:txBody>
          <a:bodyPr wrap="square" rtlCol="0">
            <a:spAutoFit/>
          </a:bodyPr>
          <a:lstStyle/>
          <a:p>
            <a:pPr algn="ctr"/>
            <a:r>
              <a:rPr lang="en-US" sz="4800" b="1" u="sng" dirty="0">
                <a:solidFill>
                  <a:srgbClr val="FF0000"/>
                </a:solidFill>
              </a:rPr>
              <a:t>LEQ</a:t>
            </a:r>
          </a:p>
        </p:txBody>
      </p:sp>
      <p:sp>
        <p:nvSpPr>
          <p:cNvPr id="3" name="TextBox 2"/>
          <p:cNvSpPr txBox="1"/>
          <p:nvPr/>
        </p:nvSpPr>
        <p:spPr>
          <a:xfrm>
            <a:off x="348344" y="1161143"/>
            <a:ext cx="11625942" cy="5632311"/>
          </a:xfrm>
          <a:prstGeom prst="rect">
            <a:avLst/>
          </a:prstGeom>
          <a:noFill/>
        </p:spPr>
        <p:txBody>
          <a:bodyPr wrap="square" rtlCol="0">
            <a:spAutoFit/>
          </a:bodyPr>
          <a:lstStyle/>
          <a:p>
            <a:pPr marL="285750" indent="-285750">
              <a:buFont typeface="Arial" panose="020B0604020202020204" pitchFamily="34" charset="0"/>
              <a:buChar char="•"/>
            </a:pPr>
            <a:r>
              <a:rPr lang="en-US" sz="3600" dirty="0"/>
              <a:t>If you are on-track time-wise, you will have 35 minutes to write your LEQ!  Plan effectively but quickly!</a:t>
            </a:r>
          </a:p>
          <a:p>
            <a:pPr marL="285750" indent="-285750">
              <a:buFont typeface="Arial" panose="020B0604020202020204" pitchFamily="34" charset="0"/>
              <a:buChar char="•"/>
            </a:pPr>
            <a:r>
              <a:rPr lang="en-US" sz="3600" dirty="0"/>
              <a:t>For a COMPARISON LEQ: quickly brainstorm 2 differences and 2 similarities.</a:t>
            </a:r>
          </a:p>
          <a:p>
            <a:pPr marL="285750" indent="-285750">
              <a:buFont typeface="Arial" panose="020B0604020202020204" pitchFamily="34" charset="0"/>
              <a:buChar char="•"/>
            </a:pPr>
            <a:r>
              <a:rPr lang="en-US" sz="3600" dirty="0"/>
              <a:t>For CAUSATION: quickly brainstorm your causes and/or effects (dissect the prompt so you know what to do!)  Go for a total of 4.</a:t>
            </a:r>
          </a:p>
          <a:p>
            <a:pPr marL="285750" indent="-285750">
              <a:buFont typeface="Arial" panose="020B0604020202020204" pitchFamily="34" charset="0"/>
              <a:buChar char="•"/>
            </a:pPr>
            <a:r>
              <a:rPr lang="en-US" sz="3600" dirty="0"/>
              <a:t>For CCOT: quickly brainstorm 2 changes and 2 continuities.</a:t>
            </a:r>
          </a:p>
          <a:p>
            <a:pPr marL="285750" indent="-285750">
              <a:buFont typeface="Arial" panose="020B0604020202020204" pitchFamily="34" charset="0"/>
              <a:buChar char="•"/>
            </a:pPr>
            <a:r>
              <a:rPr lang="en-US" sz="3600" dirty="0"/>
              <a:t>For TURNING POINT: quickly brainstorm 2 points about time before the event and 2 points about time after the event.</a:t>
            </a:r>
          </a:p>
        </p:txBody>
      </p:sp>
    </p:spTree>
    <p:extLst>
      <p:ext uri="{BB962C8B-B14F-4D97-AF65-F5344CB8AC3E}">
        <p14:creationId xmlns:p14="http://schemas.microsoft.com/office/powerpoint/2010/main" val="148420499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647705" y="250497"/>
            <a:ext cx="4488873" cy="830997"/>
          </a:xfrm>
          <a:prstGeom prst="rect">
            <a:avLst/>
          </a:prstGeom>
          <a:noFill/>
        </p:spPr>
        <p:txBody>
          <a:bodyPr wrap="square" rtlCol="0">
            <a:spAutoFit/>
          </a:bodyPr>
          <a:lstStyle/>
          <a:p>
            <a:pPr algn="ctr"/>
            <a:r>
              <a:rPr lang="en-US" sz="4800" b="1" u="sng" dirty="0">
                <a:solidFill>
                  <a:srgbClr val="FF0000"/>
                </a:solidFill>
              </a:rPr>
              <a:t>LEQ</a:t>
            </a:r>
          </a:p>
        </p:txBody>
      </p:sp>
      <p:sp>
        <p:nvSpPr>
          <p:cNvPr id="3" name="TextBox 2"/>
          <p:cNvSpPr txBox="1"/>
          <p:nvPr/>
        </p:nvSpPr>
        <p:spPr>
          <a:xfrm>
            <a:off x="348344" y="1190171"/>
            <a:ext cx="11625942" cy="5632311"/>
          </a:xfrm>
          <a:prstGeom prst="rect">
            <a:avLst/>
          </a:prstGeom>
          <a:noFill/>
        </p:spPr>
        <p:txBody>
          <a:bodyPr wrap="square" rtlCol="0">
            <a:spAutoFit/>
          </a:bodyPr>
          <a:lstStyle/>
          <a:p>
            <a:pPr marL="285750" indent="-285750">
              <a:buFont typeface="Arial" panose="020B0604020202020204" pitchFamily="34" charset="0"/>
              <a:buChar char="•"/>
            </a:pPr>
            <a:r>
              <a:rPr lang="en-US" sz="3600" dirty="0"/>
              <a:t>Make sure you ANALYZE, or thoroughly explain at least two of your main points.  For example, WHY the differences developed, or WHY the changes occurred, or WHY the things that made it a turning point happened and had such a big impact, or WHY the causes happened when they did, or WHY the effects were so long-term or global, etc.</a:t>
            </a:r>
          </a:p>
          <a:p>
            <a:pPr marL="285750" indent="-285750">
              <a:buFont typeface="Arial" panose="020B0604020202020204" pitchFamily="34" charset="0"/>
              <a:buChar char="•"/>
            </a:pPr>
            <a:r>
              <a:rPr lang="en-US" sz="3600" dirty="0"/>
              <a:t>Go for TWO pieces of specific evidence for each main point or main argument in your essay.  At the bare minimum, you must have FIVE pieces of evidence supporting your thesis argument!</a:t>
            </a:r>
          </a:p>
        </p:txBody>
      </p:sp>
    </p:spTree>
    <p:extLst>
      <p:ext uri="{BB962C8B-B14F-4D97-AF65-F5344CB8AC3E}">
        <p14:creationId xmlns:p14="http://schemas.microsoft.com/office/powerpoint/2010/main" val="361265811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535</TotalTime>
  <Words>621</Words>
  <Application>Microsoft Office PowerPoint</Application>
  <PresentationFormat>Widescreen</PresentationFormat>
  <Paragraphs>30</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David Craddock</dc:creator>
  <cp:lastModifiedBy>Craddock, Jennifer</cp:lastModifiedBy>
  <cp:revision>8</cp:revision>
  <dcterms:created xsi:type="dcterms:W3CDTF">2017-05-09T01:41:49Z</dcterms:created>
  <dcterms:modified xsi:type="dcterms:W3CDTF">2017-05-09T21:07:38Z</dcterms:modified>
</cp:coreProperties>
</file>