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p:scale>
          <a:sx n="117" d="100"/>
          <a:sy n="117" d="100"/>
        </p:scale>
        <p:origin x="-354"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137CB7-0B36-4961-868B-6F6548D7DD96}"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3C0DF5-12FC-4109-9CCF-39598F64CD90}" type="slidenum">
              <a:rPr lang="en-US" smtClean="0"/>
              <a:t>‹#›</a:t>
            </a:fld>
            <a:endParaRPr lang="en-US"/>
          </a:p>
        </p:txBody>
      </p:sp>
    </p:spTree>
    <p:extLst>
      <p:ext uri="{BB962C8B-B14F-4D97-AF65-F5344CB8AC3E}">
        <p14:creationId xmlns:p14="http://schemas.microsoft.com/office/powerpoint/2010/main" val="3793525940"/>
      </p:ext>
    </p:extLst>
  </p:cSld>
  <p:clrMapOvr>
    <a:masterClrMapping/>
  </p:clrMapOvr>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37CB7-0B36-4961-868B-6F6548D7DD96}"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3C0DF5-12FC-4109-9CCF-39598F64CD90}" type="slidenum">
              <a:rPr lang="en-US" smtClean="0"/>
              <a:t>‹#›</a:t>
            </a:fld>
            <a:endParaRPr lang="en-US"/>
          </a:p>
        </p:txBody>
      </p:sp>
    </p:spTree>
    <p:extLst>
      <p:ext uri="{BB962C8B-B14F-4D97-AF65-F5344CB8AC3E}">
        <p14:creationId xmlns:p14="http://schemas.microsoft.com/office/powerpoint/2010/main" val="2442202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37CB7-0B36-4961-868B-6F6548D7DD96}"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3C0DF5-12FC-4109-9CCF-39598F64CD90}" type="slidenum">
              <a:rPr lang="en-US" smtClean="0"/>
              <a:t>‹#›</a:t>
            </a:fld>
            <a:endParaRPr lang="en-US"/>
          </a:p>
        </p:txBody>
      </p:sp>
    </p:spTree>
    <p:extLst>
      <p:ext uri="{BB962C8B-B14F-4D97-AF65-F5344CB8AC3E}">
        <p14:creationId xmlns:p14="http://schemas.microsoft.com/office/powerpoint/2010/main" val="3438403239"/>
      </p:ext>
    </p:extLst>
  </p:cSld>
  <p:clrMapOvr>
    <a:masterClrMapping/>
  </p:clrMapOvr>
  <p:extLst>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37CB7-0B36-4961-868B-6F6548D7DD96}"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3C0DF5-12FC-4109-9CCF-39598F64CD90}" type="slidenum">
              <a:rPr lang="en-US" smtClean="0"/>
              <a:t>‹#›</a:t>
            </a:fld>
            <a:endParaRPr lang="en-US"/>
          </a:p>
        </p:txBody>
      </p:sp>
    </p:spTree>
    <p:extLst>
      <p:ext uri="{BB962C8B-B14F-4D97-AF65-F5344CB8AC3E}">
        <p14:creationId xmlns:p14="http://schemas.microsoft.com/office/powerpoint/2010/main" val="623507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137CB7-0B36-4961-868B-6F6548D7DD96}"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3C0DF5-12FC-4109-9CCF-39598F64CD90}" type="slidenum">
              <a:rPr lang="en-US" smtClean="0"/>
              <a:t>‹#›</a:t>
            </a:fld>
            <a:endParaRPr lang="en-US"/>
          </a:p>
        </p:txBody>
      </p:sp>
    </p:spTree>
    <p:extLst>
      <p:ext uri="{BB962C8B-B14F-4D97-AF65-F5344CB8AC3E}">
        <p14:creationId xmlns:p14="http://schemas.microsoft.com/office/powerpoint/2010/main" val="2259252390"/>
      </p:ext>
    </p:extLst>
  </p:cSld>
  <p:clrMapOvr>
    <a:masterClrMapping/>
  </p:clrMapOvr>
  <p:extLst>
    <p:ext uri="{DCECCB84-F9BA-43D5-87BE-67443E8EF086}">
      <p15:sldGuideLst xmlns=""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137CB7-0B36-4961-868B-6F6548D7DD96}"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3C0DF5-12FC-4109-9CCF-39598F64CD90}" type="slidenum">
              <a:rPr lang="en-US" smtClean="0"/>
              <a:t>‹#›</a:t>
            </a:fld>
            <a:endParaRPr lang="en-US"/>
          </a:p>
        </p:txBody>
      </p:sp>
    </p:spTree>
    <p:extLst>
      <p:ext uri="{BB962C8B-B14F-4D97-AF65-F5344CB8AC3E}">
        <p14:creationId xmlns:p14="http://schemas.microsoft.com/office/powerpoint/2010/main" val="1970421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137CB7-0B36-4961-868B-6F6548D7DD96}" type="datetimeFigureOut">
              <a:rPr lang="en-US" smtClean="0"/>
              <a:t>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3C0DF5-12FC-4109-9CCF-39598F64CD90}" type="slidenum">
              <a:rPr lang="en-US" smtClean="0"/>
              <a:t>‹#›</a:t>
            </a:fld>
            <a:endParaRPr lang="en-US"/>
          </a:p>
        </p:txBody>
      </p:sp>
    </p:spTree>
    <p:extLst>
      <p:ext uri="{BB962C8B-B14F-4D97-AF65-F5344CB8AC3E}">
        <p14:creationId xmlns:p14="http://schemas.microsoft.com/office/powerpoint/2010/main" val="405364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137CB7-0B36-4961-868B-6F6548D7DD96}" type="datetimeFigureOut">
              <a:rPr lang="en-US" smtClean="0"/>
              <a:t>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3C0DF5-12FC-4109-9CCF-39598F64CD90}" type="slidenum">
              <a:rPr lang="en-US" smtClean="0"/>
              <a:t>‹#›</a:t>
            </a:fld>
            <a:endParaRPr lang="en-US"/>
          </a:p>
        </p:txBody>
      </p:sp>
    </p:spTree>
    <p:extLst>
      <p:ext uri="{BB962C8B-B14F-4D97-AF65-F5344CB8AC3E}">
        <p14:creationId xmlns:p14="http://schemas.microsoft.com/office/powerpoint/2010/main" val="2358264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37CB7-0B36-4961-868B-6F6548D7DD96}" type="datetimeFigureOut">
              <a:rPr lang="en-US" smtClean="0"/>
              <a:t>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3C0DF5-12FC-4109-9CCF-39598F64CD90}" type="slidenum">
              <a:rPr lang="en-US" smtClean="0"/>
              <a:t>‹#›</a:t>
            </a:fld>
            <a:endParaRPr lang="en-US"/>
          </a:p>
        </p:txBody>
      </p:sp>
    </p:spTree>
    <p:extLst>
      <p:ext uri="{BB962C8B-B14F-4D97-AF65-F5344CB8AC3E}">
        <p14:creationId xmlns:p14="http://schemas.microsoft.com/office/powerpoint/2010/main" val="4124769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37CB7-0B36-4961-868B-6F6548D7DD96}"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3C0DF5-12FC-4109-9CCF-39598F64CD90}" type="slidenum">
              <a:rPr lang="en-US" smtClean="0"/>
              <a:t>‹#›</a:t>
            </a:fld>
            <a:endParaRPr lang="en-US"/>
          </a:p>
        </p:txBody>
      </p:sp>
    </p:spTree>
    <p:extLst>
      <p:ext uri="{BB962C8B-B14F-4D97-AF65-F5344CB8AC3E}">
        <p14:creationId xmlns:p14="http://schemas.microsoft.com/office/powerpoint/2010/main" val="1803132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37CB7-0B36-4961-868B-6F6548D7DD96}"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3C0DF5-12FC-4109-9CCF-39598F64CD90}" type="slidenum">
              <a:rPr lang="en-US" smtClean="0"/>
              <a:t>‹#›</a:t>
            </a:fld>
            <a:endParaRPr lang="en-US"/>
          </a:p>
        </p:txBody>
      </p:sp>
    </p:spTree>
    <p:extLst>
      <p:ext uri="{BB962C8B-B14F-4D97-AF65-F5344CB8AC3E}">
        <p14:creationId xmlns:p14="http://schemas.microsoft.com/office/powerpoint/2010/main" val="283574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37CB7-0B36-4961-868B-6F6548D7DD96}" type="datetimeFigureOut">
              <a:rPr lang="en-US" smtClean="0"/>
              <a:t>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3C0DF5-12FC-4109-9CCF-39598F64CD90}" type="slidenum">
              <a:rPr lang="en-US" smtClean="0"/>
              <a:t>‹#›</a:t>
            </a:fld>
            <a:endParaRPr lang="en-US"/>
          </a:p>
        </p:txBody>
      </p:sp>
    </p:spTree>
    <p:extLst>
      <p:ext uri="{BB962C8B-B14F-4D97-AF65-F5344CB8AC3E}">
        <p14:creationId xmlns:p14="http://schemas.microsoft.com/office/powerpoint/2010/main" val="24361510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outline map African Riv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4522" y="114300"/>
            <a:ext cx="6017542" cy="662537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1453" y="114332"/>
            <a:ext cx="2828922" cy="2123658"/>
          </a:xfrm>
          <a:prstGeom prst="rect">
            <a:avLst/>
          </a:prstGeom>
          <a:noFill/>
          <a:ln>
            <a:solidFill>
              <a:schemeClr val="tx1"/>
            </a:solidFill>
          </a:ln>
        </p:spPr>
        <p:txBody>
          <a:bodyPr wrap="square" rtlCol="0">
            <a:spAutoFit/>
          </a:bodyPr>
          <a:lstStyle/>
          <a:p>
            <a:r>
              <a:rPr lang="en-US" sz="1200" dirty="0" smtClean="0"/>
              <a:t>Songhay empire ruled the central Niger Valley in the 1400s and 1500s, controlling important trade cities such as Timbuktu and </a:t>
            </a:r>
            <a:r>
              <a:rPr lang="en-US" sz="1200" dirty="0" err="1" smtClean="0"/>
              <a:t>Jenne</a:t>
            </a:r>
            <a:r>
              <a:rPr lang="en-US" sz="1200" dirty="0" smtClean="0"/>
              <a:t>.  Exported gold and slaves along the trans-Saharan trade routes, imported salt, textiles, and metal goods.  Elite influenced by Islam, though traditional religious practices remained strong.  After Moroccan invaders with firearms invaded Songhay, the empire broke into several smaller regional trading states.</a:t>
            </a:r>
            <a:endParaRPr lang="en-US" sz="1200" dirty="0"/>
          </a:p>
        </p:txBody>
      </p:sp>
      <p:sp>
        <p:nvSpPr>
          <p:cNvPr id="5" name="Right Arrow 4"/>
          <p:cNvSpPr/>
          <p:nvPr/>
        </p:nvSpPr>
        <p:spPr>
          <a:xfrm rot="1040147">
            <a:off x="2976491" y="1580142"/>
            <a:ext cx="1357233" cy="5143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235747" y="3822732"/>
            <a:ext cx="3066447" cy="1015663"/>
          </a:xfrm>
          <a:prstGeom prst="rect">
            <a:avLst/>
          </a:prstGeom>
          <a:noFill/>
          <a:ln>
            <a:solidFill>
              <a:schemeClr val="tx1"/>
            </a:solidFill>
          </a:ln>
        </p:spPr>
        <p:txBody>
          <a:bodyPr wrap="square" rtlCol="0">
            <a:spAutoFit/>
          </a:bodyPr>
          <a:lstStyle/>
          <a:p>
            <a:r>
              <a:rPr lang="en-US" sz="1200" dirty="0" smtClean="0"/>
              <a:t>The Asante built a powerful regional kingdom in the 1600s and 1700s.  The Asante traded slaves and forest products such as ivory and palm oil to European in return for manufactured goods, especially guns.</a:t>
            </a:r>
            <a:endParaRPr lang="en-US" sz="1200" dirty="0"/>
          </a:p>
        </p:txBody>
      </p:sp>
      <p:sp>
        <p:nvSpPr>
          <p:cNvPr id="10" name="Right Arrow 9"/>
          <p:cNvSpPr/>
          <p:nvPr/>
        </p:nvSpPr>
        <p:spPr>
          <a:xfrm rot="17884577">
            <a:off x="3390233" y="3077314"/>
            <a:ext cx="1129586" cy="5143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9516147" y="2959132"/>
            <a:ext cx="2543175" cy="1384995"/>
          </a:xfrm>
          <a:prstGeom prst="rect">
            <a:avLst/>
          </a:prstGeom>
          <a:noFill/>
          <a:ln>
            <a:solidFill>
              <a:schemeClr val="tx1"/>
            </a:solidFill>
          </a:ln>
        </p:spPr>
        <p:txBody>
          <a:bodyPr wrap="square" rtlCol="0">
            <a:spAutoFit/>
          </a:bodyPr>
          <a:lstStyle/>
          <a:p>
            <a:r>
              <a:rPr lang="en-US" sz="1200" dirty="0" smtClean="0"/>
              <a:t>Many Swahili Coast trading states such as </a:t>
            </a:r>
            <a:r>
              <a:rPr lang="en-US" sz="1200" dirty="0" err="1" smtClean="0"/>
              <a:t>Kilwa</a:t>
            </a:r>
            <a:r>
              <a:rPr lang="en-US" sz="1200" dirty="0" smtClean="0"/>
              <a:t> were subdued by Portuguese firepower in the 1500’s.  Portuguese forces built administrative centers at Mozambique and </a:t>
            </a:r>
            <a:r>
              <a:rPr lang="en-US" sz="1200" dirty="0" err="1" smtClean="0"/>
              <a:t>Malindi</a:t>
            </a:r>
            <a:r>
              <a:rPr lang="en-US" sz="1200" dirty="0"/>
              <a:t> </a:t>
            </a:r>
            <a:r>
              <a:rPr lang="en-US" sz="1200" dirty="0" smtClean="0"/>
              <a:t>and constructed forts throughout the region.</a:t>
            </a:r>
            <a:endParaRPr lang="en-US" sz="1200" dirty="0"/>
          </a:p>
        </p:txBody>
      </p:sp>
      <p:sp>
        <p:nvSpPr>
          <p:cNvPr id="12" name="TextBox 11"/>
          <p:cNvSpPr txBox="1"/>
          <p:nvPr/>
        </p:nvSpPr>
        <p:spPr>
          <a:xfrm>
            <a:off x="1235747" y="5125371"/>
            <a:ext cx="4069678" cy="1384995"/>
          </a:xfrm>
          <a:prstGeom prst="rect">
            <a:avLst/>
          </a:prstGeom>
          <a:noFill/>
          <a:ln>
            <a:solidFill>
              <a:schemeClr val="tx1"/>
            </a:solidFill>
          </a:ln>
        </p:spPr>
        <p:txBody>
          <a:bodyPr wrap="square" rtlCol="0">
            <a:spAutoFit/>
          </a:bodyPr>
          <a:lstStyle/>
          <a:p>
            <a:r>
              <a:rPr lang="en-US" sz="1200" dirty="0" smtClean="0"/>
              <a:t>The Kingdom of </a:t>
            </a:r>
            <a:r>
              <a:rPr lang="en-US" sz="1200" dirty="0" err="1" smtClean="0"/>
              <a:t>Kongo</a:t>
            </a:r>
            <a:r>
              <a:rPr lang="en-US" sz="1200" dirty="0" smtClean="0"/>
              <a:t> emerged as a strong centralized state in the 1300’s, and began trading with the Portuguese in the late 1400s.  Elites converted to Christianity due to contacts with Portuguese merchants and missionaries.  The Portuguese slave trade eventually strained relations, and as </a:t>
            </a:r>
            <a:r>
              <a:rPr lang="en-US" sz="1200" dirty="0" smtClean="0"/>
              <a:t>    ties </a:t>
            </a:r>
            <a:r>
              <a:rPr lang="en-US" sz="1200" dirty="0" smtClean="0"/>
              <a:t>weakened the Portuguese founded the colony of Angola to the south of </a:t>
            </a:r>
            <a:r>
              <a:rPr lang="en-US" sz="1200" dirty="0" err="1" smtClean="0"/>
              <a:t>Kongo</a:t>
            </a:r>
            <a:r>
              <a:rPr lang="en-US" sz="1200" dirty="0"/>
              <a:t> </a:t>
            </a:r>
            <a:r>
              <a:rPr lang="en-US" sz="1200" dirty="0" smtClean="0"/>
              <a:t>to continue their economic activities.</a:t>
            </a:r>
            <a:endParaRPr lang="en-US" sz="1200" dirty="0"/>
          </a:p>
        </p:txBody>
      </p:sp>
      <p:sp>
        <p:nvSpPr>
          <p:cNvPr id="13" name="Right Arrow 12"/>
          <p:cNvSpPr/>
          <p:nvPr/>
        </p:nvSpPr>
        <p:spPr>
          <a:xfrm rot="18017206">
            <a:off x="4652915" y="4309888"/>
            <a:ext cx="1266768" cy="5143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332663" y="1834160"/>
            <a:ext cx="1225550" cy="646331"/>
          </a:xfrm>
          <a:prstGeom prst="rect">
            <a:avLst/>
          </a:prstGeom>
          <a:noFill/>
        </p:spPr>
        <p:txBody>
          <a:bodyPr wrap="square" rtlCol="0">
            <a:spAutoFit/>
          </a:bodyPr>
          <a:lstStyle/>
          <a:p>
            <a:r>
              <a:rPr lang="en-US" b="1" dirty="0" smtClean="0">
                <a:solidFill>
                  <a:srgbClr val="FF0000"/>
                </a:solidFill>
              </a:rPr>
              <a:t>Christian Ethiopia</a:t>
            </a:r>
            <a:endParaRPr lang="en-US" b="1" dirty="0">
              <a:solidFill>
                <a:srgbClr val="FF0000"/>
              </a:solidFill>
            </a:endParaRPr>
          </a:p>
        </p:txBody>
      </p:sp>
      <p:sp>
        <p:nvSpPr>
          <p:cNvPr id="16" name="TextBox 15"/>
          <p:cNvSpPr txBox="1"/>
          <p:nvPr/>
        </p:nvSpPr>
        <p:spPr>
          <a:xfrm>
            <a:off x="6215063" y="6304560"/>
            <a:ext cx="1498600" cy="369332"/>
          </a:xfrm>
          <a:prstGeom prst="rect">
            <a:avLst/>
          </a:prstGeom>
          <a:noFill/>
        </p:spPr>
        <p:txBody>
          <a:bodyPr wrap="square" rtlCol="0">
            <a:spAutoFit/>
          </a:bodyPr>
          <a:lstStyle/>
          <a:p>
            <a:r>
              <a:rPr lang="en-US" b="1" dirty="0" smtClean="0">
                <a:solidFill>
                  <a:srgbClr val="FF0000"/>
                </a:solidFill>
              </a:rPr>
              <a:t>Cape Town</a:t>
            </a:r>
            <a:endParaRPr lang="en-US" b="1" dirty="0">
              <a:solidFill>
                <a:srgbClr val="FF0000"/>
              </a:solidFill>
            </a:endParaRPr>
          </a:p>
        </p:txBody>
      </p:sp>
      <p:sp>
        <p:nvSpPr>
          <p:cNvPr id="18" name="Right Arrow 17"/>
          <p:cNvSpPr/>
          <p:nvPr/>
        </p:nvSpPr>
        <p:spPr>
          <a:xfrm rot="10800000">
            <a:off x="8772948" y="3727278"/>
            <a:ext cx="744115" cy="5143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977063" y="843560"/>
            <a:ext cx="1949450" cy="369332"/>
          </a:xfrm>
          <a:prstGeom prst="rect">
            <a:avLst/>
          </a:prstGeom>
          <a:noFill/>
        </p:spPr>
        <p:txBody>
          <a:bodyPr wrap="square" rtlCol="0">
            <a:spAutoFit/>
          </a:bodyPr>
          <a:lstStyle/>
          <a:p>
            <a:r>
              <a:rPr lang="en-US" b="1" dirty="0" smtClean="0">
                <a:solidFill>
                  <a:srgbClr val="FF0000"/>
                </a:solidFill>
              </a:rPr>
              <a:t>Ottoman Empire</a:t>
            </a:r>
            <a:endParaRPr lang="en-US" b="1" dirty="0">
              <a:solidFill>
                <a:srgbClr val="FF0000"/>
              </a:solidFill>
            </a:endParaRPr>
          </a:p>
        </p:txBody>
      </p:sp>
      <p:sp>
        <p:nvSpPr>
          <p:cNvPr id="7" name="TextBox 6"/>
          <p:cNvSpPr txBox="1"/>
          <p:nvPr/>
        </p:nvSpPr>
        <p:spPr>
          <a:xfrm>
            <a:off x="6043614" y="5969337"/>
            <a:ext cx="700087" cy="1015663"/>
          </a:xfrm>
          <a:prstGeom prst="rect">
            <a:avLst/>
          </a:prstGeom>
          <a:noFill/>
        </p:spPr>
        <p:txBody>
          <a:bodyPr wrap="square" rtlCol="0">
            <a:spAutoFit/>
          </a:bodyPr>
          <a:lstStyle/>
          <a:p>
            <a:r>
              <a:rPr lang="en-US" sz="6000" dirty="0" smtClean="0"/>
              <a:t>.</a:t>
            </a:r>
            <a:endParaRPr lang="en-US" sz="6000" dirty="0"/>
          </a:p>
        </p:txBody>
      </p:sp>
      <p:sp>
        <p:nvSpPr>
          <p:cNvPr id="21" name="TextBox 20"/>
          <p:cNvSpPr txBox="1"/>
          <p:nvPr/>
        </p:nvSpPr>
        <p:spPr>
          <a:xfrm>
            <a:off x="3433763" y="2430362"/>
            <a:ext cx="700087" cy="1015663"/>
          </a:xfrm>
          <a:prstGeom prst="rect">
            <a:avLst/>
          </a:prstGeom>
          <a:noFill/>
        </p:spPr>
        <p:txBody>
          <a:bodyPr wrap="square" rtlCol="0">
            <a:spAutoFit/>
          </a:bodyPr>
          <a:lstStyle/>
          <a:p>
            <a:r>
              <a:rPr lang="en-US" sz="6000" dirty="0" smtClean="0"/>
              <a:t>.</a:t>
            </a:r>
            <a:endParaRPr lang="en-US" sz="6000" dirty="0"/>
          </a:p>
        </p:txBody>
      </p:sp>
      <p:sp>
        <p:nvSpPr>
          <p:cNvPr id="22" name="TextBox 21"/>
          <p:cNvSpPr txBox="1"/>
          <p:nvPr/>
        </p:nvSpPr>
        <p:spPr>
          <a:xfrm>
            <a:off x="2684463" y="3027960"/>
            <a:ext cx="1498600" cy="369332"/>
          </a:xfrm>
          <a:prstGeom prst="rect">
            <a:avLst/>
          </a:prstGeom>
          <a:noFill/>
        </p:spPr>
        <p:txBody>
          <a:bodyPr wrap="square" rtlCol="0">
            <a:spAutoFit/>
          </a:bodyPr>
          <a:lstStyle/>
          <a:p>
            <a:r>
              <a:rPr lang="en-US" b="1" dirty="0" smtClean="0">
                <a:solidFill>
                  <a:srgbClr val="FF0000"/>
                </a:solidFill>
              </a:rPr>
              <a:t>El Mina</a:t>
            </a:r>
            <a:endParaRPr lang="en-US" b="1" dirty="0">
              <a:solidFill>
                <a:srgbClr val="FF0000"/>
              </a:solidFill>
            </a:endParaRPr>
          </a:p>
        </p:txBody>
      </p:sp>
      <p:sp>
        <p:nvSpPr>
          <p:cNvPr id="23" name="TextBox 22"/>
          <p:cNvSpPr txBox="1"/>
          <p:nvPr/>
        </p:nvSpPr>
        <p:spPr>
          <a:xfrm>
            <a:off x="118147" y="2451132"/>
            <a:ext cx="2566316" cy="1107996"/>
          </a:xfrm>
          <a:prstGeom prst="rect">
            <a:avLst/>
          </a:prstGeom>
          <a:noFill/>
          <a:ln>
            <a:solidFill>
              <a:schemeClr val="tx1"/>
            </a:solidFill>
          </a:ln>
        </p:spPr>
        <p:txBody>
          <a:bodyPr wrap="square" rtlCol="0">
            <a:spAutoFit/>
          </a:bodyPr>
          <a:lstStyle/>
          <a:p>
            <a:r>
              <a:rPr lang="en-US" sz="1100" dirty="0" smtClean="0"/>
              <a:t>El Mina was one of many European “factories” or forts.  It was established by the Portuguese with the consent of local rulers and was essentially a fortified trading post for Portuguese merchants and traders</a:t>
            </a:r>
            <a:endParaRPr lang="en-US" sz="1100" dirty="0"/>
          </a:p>
        </p:txBody>
      </p:sp>
      <p:sp>
        <p:nvSpPr>
          <p:cNvPr id="24" name="TextBox 23"/>
          <p:cNvSpPr txBox="1"/>
          <p:nvPr/>
        </p:nvSpPr>
        <p:spPr>
          <a:xfrm>
            <a:off x="7720014" y="3581737"/>
            <a:ext cx="700087" cy="1015663"/>
          </a:xfrm>
          <a:prstGeom prst="rect">
            <a:avLst/>
          </a:prstGeom>
          <a:noFill/>
        </p:spPr>
        <p:txBody>
          <a:bodyPr wrap="square" rtlCol="0">
            <a:spAutoFit/>
          </a:bodyPr>
          <a:lstStyle/>
          <a:p>
            <a:r>
              <a:rPr lang="en-US" sz="6000" dirty="0" smtClean="0"/>
              <a:t>.</a:t>
            </a:r>
            <a:endParaRPr lang="en-US" sz="6000" dirty="0"/>
          </a:p>
        </p:txBody>
      </p:sp>
      <p:sp>
        <p:nvSpPr>
          <p:cNvPr id="25" name="TextBox 24"/>
          <p:cNvSpPr txBox="1"/>
          <p:nvPr/>
        </p:nvSpPr>
        <p:spPr>
          <a:xfrm>
            <a:off x="7891463" y="4170960"/>
            <a:ext cx="1498600" cy="369332"/>
          </a:xfrm>
          <a:prstGeom prst="rect">
            <a:avLst/>
          </a:prstGeom>
          <a:noFill/>
        </p:spPr>
        <p:txBody>
          <a:bodyPr wrap="square" rtlCol="0">
            <a:spAutoFit/>
          </a:bodyPr>
          <a:lstStyle/>
          <a:p>
            <a:r>
              <a:rPr lang="en-US" b="1" dirty="0" err="1" smtClean="0">
                <a:solidFill>
                  <a:srgbClr val="FF0000"/>
                </a:solidFill>
              </a:rPr>
              <a:t>Kilwa</a:t>
            </a:r>
            <a:endParaRPr lang="en-US" b="1" dirty="0">
              <a:solidFill>
                <a:srgbClr val="FF0000"/>
              </a:solidFill>
            </a:endParaRPr>
          </a:p>
        </p:txBody>
      </p:sp>
      <p:sp>
        <p:nvSpPr>
          <p:cNvPr id="26" name="TextBox 25"/>
          <p:cNvSpPr txBox="1"/>
          <p:nvPr/>
        </p:nvSpPr>
        <p:spPr>
          <a:xfrm>
            <a:off x="7943057" y="3476453"/>
            <a:ext cx="1498600" cy="369332"/>
          </a:xfrm>
          <a:prstGeom prst="rect">
            <a:avLst/>
          </a:prstGeom>
          <a:noFill/>
        </p:spPr>
        <p:txBody>
          <a:bodyPr wrap="square" rtlCol="0">
            <a:spAutoFit/>
          </a:bodyPr>
          <a:lstStyle/>
          <a:p>
            <a:r>
              <a:rPr lang="en-US" b="1" dirty="0" err="1" smtClean="0">
                <a:solidFill>
                  <a:srgbClr val="FF0000"/>
                </a:solidFill>
              </a:rPr>
              <a:t>Malindi</a:t>
            </a:r>
            <a:endParaRPr lang="en-US" b="1" dirty="0">
              <a:solidFill>
                <a:srgbClr val="FF0000"/>
              </a:solidFill>
            </a:endParaRPr>
          </a:p>
        </p:txBody>
      </p:sp>
      <p:sp>
        <p:nvSpPr>
          <p:cNvPr id="27" name="TextBox 26"/>
          <p:cNvSpPr txBox="1"/>
          <p:nvPr/>
        </p:nvSpPr>
        <p:spPr>
          <a:xfrm>
            <a:off x="7745414" y="2972137"/>
            <a:ext cx="700087" cy="1015663"/>
          </a:xfrm>
          <a:prstGeom prst="rect">
            <a:avLst/>
          </a:prstGeom>
          <a:noFill/>
        </p:spPr>
        <p:txBody>
          <a:bodyPr wrap="square" rtlCol="0">
            <a:spAutoFit/>
          </a:bodyPr>
          <a:lstStyle/>
          <a:p>
            <a:r>
              <a:rPr lang="en-US" sz="6000" dirty="0" smtClean="0"/>
              <a:t>.</a:t>
            </a:r>
            <a:endParaRPr lang="en-US" sz="6000" dirty="0"/>
          </a:p>
        </p:txBody>
      </p:sp>
      <p:sp>
        <p:nvSpPr>
          <p:cNvPr id="28" name="TextBox 27"/>
          <p:cNvSpPr txBox="1"/>
          <p:nvPr/>
        </p:nvSpPr>
        <p:spPr>
          <a:xfrm>
            <a:off x="8906547" y="5299564"/>
            <a:ext cx="3152775" cy="1569660"/>
          </a:xfrm>
          <a:prstGeom prst="rect">
            <a:avLst/>
          </a:prstGeom>
          <a:noFill/>
          <a:ln>
            <a:solidFill>
              <a:schemeClr val="tx1"/>
            </a:solidFill>
          </a:ln>
        </p:spPr>
        <p:txBody>
          <a:bodyPr wrap="square" rtlCol="0">
            <a:spAutoFit/>
          </a:bodyPr>
          <a:lstStyle/>
          <a:p>
            <a:r>
              <a:rPr lang="en-US" sz="1200" dirty="0" smtClean="0"/>
              <a:t>The Dutch began to settle the Cape in the 1600’s.  Cape Colony became an important trade post and significant numbers of Dutch, French, and eventually British would settle on the Cape.  Local Khoisan people were subjugated and enslaved.  Many died from epidemic diseases </a:t>
            </a:r>
            <a:r>
              <a:rPr lang="en-US" sz="1200" dirty="0" smtClean="0"/>
              <a:t>to which they had no immunity.</a:t>
            </a:r>
            <a:endParaRPr lang="en-US" sz="1200" dirty="0"/>
          </a:p>
        </p:txBody>
      </p:sp>
      <p:sp>
        <p:nvSpPr>
          <p:cNvPr id="29" name="Right Arrow 28"/>
          <p:cNvSpPr/>
          <p:nvPr/>
        </p:nvSpPr>
        <p:spPr>
          <a:xfrm rot="10800000">
            <a:off x="7481890" y="6038678"/>
            <a:ext cx="1425573" cy="5143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771064" y="144463"/>
            <a:ext cx="2447924" cy="1938992"/>
          </a:xfrm>
          <a:prstGeom prst="rect">
            <a:avLst/>
          </a:prstGeom>
          <a:noFill/>
        </p:spPr>
        <p:txBody>
          <a:bodyPr wrap="square" rtlCol="0">
            <a:spAutoFit/>
          </a:bodyPr>
          <a:lstStyle/>
          <a:p>
            <a:r>
              <a:rPr lang="en-US" sz="4000" dirty="0" smtClean="0">
                <a:solidFill>
                  <a:srgbClr val="0070C0"/>
                </a:solidFill>
              </a:rPr>
              <a:t>Early Modern Africa</a:t>
            </a:r>
            <a:endParaRPr lang="en-US" sz="4000" dirty="0">
              <a:solidFill>
                <a:srgbClr val="0070C0"/>
              </a:solidFill>
            </a:endParaRPr>
          </a:p>
        </p:txBody>
      </p:sp>
      <p:sp>
        <p:nvSpPr>
          <p:cNvPr id="15" name="TextBox 14"/>
          <p:cNvSpPr txBox="1"/>
          <p:nvPr/>
        </p:nvSpPr>
        <p:spPr>
          <a:xfrm>
            <a:off x="4127500" y="344488"/>
            <a:ext cx="1071563" cy="369332"/>
          </a:xfrm>
          <a:prstGeom prst="rect">
            <a:avLst/>
          </a:prstGeom>
          <a:noFill/>
        </p:spPr>
        <p:txBody>
          <a:bodyPr wrap="square" rtlCol="0">
            <a:spAutoFit/>
          </a:bodyPr>
          <a:lstStyle/>
          <a:p>
            <a:r>
              <a:rPr lang="en-US" b="1" dirty="0" smtClean="0">
                <a:solidFill>
                  <a:srgbClr val="FF0000"/>
                </a:solidFill>
              </a:rPr>
              <a:t>Berbers</a:t>
            </a:r>
            <a:endParaRPr lang="en-US" b="1" dirty="0">
              <a:solidFill>
                <a:srgbClr val="FF0000"/>
              </a:solidFill>
            </a:endParaRPr>
          </a:p>
        </p:txBody>
      </p:sp>
      <p:sp>
        <p:nvSpPr>
          <p:cNvPr id="32" name="TextBox 31"/>
          <p:cNvSpPr txBox="1"/>
          <p:nvPr/>
        </p:nvSpPr>
        <p:spPr>
          <a:xfrm>
            <a:off x="4787900" y="2274888"/>
            <a:ext cx="1528763" cy="369332"/>
          </a:xfrm>
          <a:prstGeom prst="rect">
            <a:avLst/>
          </a:prstGeom>
          <a:noFill/>
        </p:spPr>
        <p:txBody>
          <a:bodyPr wrap="square" rtlCol="0">
            <a:spAutoFit/>
          </a:bodyPr>
          <a:lstStyle/>
          <a:p>
            <a:r>
              <a:rPr lang="en-US" b="1" dirty="0" smtClean="0">
                <a:solidFill>
                  <a:srgbClr val="FF0000"/>
                </a:solidFill>
              </a:rPr>
              <a:t>Hausa States</a:t>
            </a:r>
            <a:endParaRPr lang="en-US" b="1" dirty="0">
              <a:solidFill>
                <a:srgbClr val="FF0000"/>
              </a:solidFill>
            </a:endParaRPr>
          </a:p>
        </p:txBody>
      </p:sp>
      <p:sp>
        <p:nvSpPr>
          <p:cNvPr id="33" name="TextBox 32"/>
          <p:cNvSpPr txBox="1"/>
          <p:nvPr/>
        </p:nvSpPr>
        <p:spPr>
          <a:xfrm>
            <a:off x="4305300" y="2554288"/>
            <a:ext cx="1528763" cy="369332"/>
          </a:xfrm>
          <a:prstGeom prst="rect">
            <a:avLst/>
          </a:prstGeom>
          <a:noFill/>
        </p:spPr>
        <p:txBody>
          <a:bodyPr wrap="square" rtlCol="0">
            <a:spAutoFit/>
          </a:bodyPr>
          <a:lstStyle/>
          <a:p>
            <a:r>
              <a:rPr lang="en-US" b="1" dirty="0" smtClean="0">
                <a:solidFill>
                  <a:srgbClr val="FF0000"/>
                </a:solidFill>
              </a:rPr>
              <a:t>Fulani</a:t>
            </a:r>
            <a:endParaRPr lang="en-US" b="1" dirty="0">
              <a:solidFill>
                <a:srgbClr val="FF0000"/>
              </a:solidFill>
            </a:endParaRPr>
          </a:p>
        </p:txBody>
      </p:sp>
    </p:spTree>
    <p:extLst>
      <p:ext uri="{BB962C8B-B14F-4D97-AF65-F5344CB8AC3E}">
        <p14:creationId xmlns:p14="http://schemas.microsoft.com/office/powerpoint/2010/main" val="1400948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26" y="871538"/>
            <a:ext cx="8301038" cy="4154984"/>
          </a:xfrm>
          <a:prstGeom prst="rect">
            <a:avLst/>
          </a:prstGeom>
          <a:noFill/>
          <a:ln>
            <a:solidFill>
              <a:schemeClr val="tx1"/>
            </a:solidFill>
          </a:ln>
        </p:spPr>
        <p:txBody>
          <a:bodyPr wrap="square" rtlCol="0">
            <a:spAutoFit/>
          </a:bodyPr>
          <a:lstStyle/>
          <a:p>
            <a:r>
              <a:rPr lang="en-US" sz="2400" dirty="0" smtClean="0"/>
              <a:t>Other important notes about early modern Africa:</a:t>
            </a:r>
          </a:p>
          <a:p>
            <a:endParaRPr lang="en-US" sz="2400" dirty="0"/>
          </a:p>
          <a:p>
            <a:pPr marL="285750" indent="-285750">
              <a:buFont typeface="Arial" panose="020B0604020202020204" pitchFamily="34" charset="0"/>
              <a:buChar char="•"/>
            </a:pPr>
            <a:r>
              <a:rPr lang="en-US" sz="2400" dirty="0" smtClean="0"/>
              <a:t>About 11-12 million people traded in the Atlantic slave trade (more men for plantation labor.)</a:t>
            </a:r>
          </a:p>
          <a:p>
            <a:pPr marL="285750" indent="-285750">
              <a:buFont typeface="Arial" panose="020B0604020202020204" pitchFamily="34" charset="0"/>
              <a:buChar char="•"/>
            </a:pPr>
            <a:r>
              <a:rPr lang="en-US" sz="2400" dirty="0" smtClean="0"/>
              <a:t>About 1.2 million people traded in the East African slave trade (more women for domestic labor.)</a:t>
            </a:r>
          </a:p>
          <a:p>
            <a:pPr marL="285750" indent="-285750">
              <a:buFont typeface="Arial" panose="020B0604020202020204" pitchFamily="34" charset="0"/>
              <a:buChar char="•"/>
            </a:pPr>
            <a:r>
              <a:rPr lang="en-US" sz="2400" dirty="0" smtClean="0"/>
              <a:t>About 1.25 million people traded in the trans-Saharan slave trade (into both Mediterranean and Ottoman markets, for both domestic and agricultural labor.)</a:t>
            </a:r>
          </a:p>
          <a:p>
            <a:pPr marL="285750" indent="-285750">
              <a:buFont typeface="Arial" panose="020B0604020202020204" pitchFamily="34" charset="0"/>
              <a:buChar char="•"/>
            </a:pPr>
            <a:r>
              <a:rPr lang="en-US" sz="2400" dirty="0" smtClean="0"/>
              <a:t>Both Christianity and Islam continued to spread in early modern Africa due to increased contact and trade.</a:t>
            </a:r>
          </a:p>
        </p:txBody>
      </p:sp>
    </p:spTree>
    <p:extLst>
      <p:ext uri="{BB962C8B-B14F-4D97-AF65-F5344CB8AC3E}">
        <p14:creationId xmlns:p14="http://schemas.microsoft.com/office/powerpoint/2010/main" val="3962508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1"/>
          </p:nvPr>
        </p:nvSpPr>
        <p:spPr bwMode="auto">
          <a:xfrm>
            <a:off x="812800" y="6248401"/>
            <a:ext cx="11277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spcBef>
                <a:spcPts val="575"/>
              </a:spcBef>
              <a:buClr>
                <a:schemeClr val="accent1"/>
              </a:buClr>
              <a:buSzPct val="85000"/>
              <a:buFont typeface="Wingdings 2" pitchFamily="18" charset="2"/>
              <a:buChar char=""/>
              <a:defRPr sz="2600">
                <a:solidFill>
                  <a:schemeClr val="tx1"/>
                </a:solidFill>
                <a:latin typeface="Perpetua" pitchFamily="18" charset="0"/>
              </a:defRPr>
            </a:lvl1pPr>
            <a:lvl2pPr marL="742950" indent="-285750" eaLnBrk="0" hangingPunct="0">
              <a:spcBef>
                <a:spcPts val="375"/>
              </a:spcBef>
              <a:buClr>
                <a:schemeClr val="accent2"/>
              </a:buClr>
              <a:buSzPct val="85000"/>
              <a:buFont typeface="Wingdings 2" pitchFamily="18" charset="2"/>
              <a:buChar char=""/>
              <a:defRPr sz="2400">
                <a:solidFill>
                  <a:schemeClr val="tx1"/>
                </a:solidFill>
                <a:latin typeface="Perpetua" pitchFamily="18" charset="0"/>
              </a:defRPr>
            </a:lvl2pPr>
            <a:lvl3pPr marL="1143000" indent="-228600" eaLnBrk="0" hangingPunct="0">
              <a:spcBef>
                <a:spcPts val="375"/>
              </a:spcBef>
              <a:buClr>
                <a:srgbClr val="E6B1AB"/>
              </a:buClr>
              <a:buSzPct val="85000"/>
              <a:buFont typeface="Wingdings 2" pitchFamily="18" charset="2"/>
              <a:buChar char=""/>
              <a:defRPr sz="2000">
                <a:solidFill>
                  <a:schemeClr val="tx1"/>
                </a:solidFill>
                <a:latin typeface="Perpetua" pitchFamily="18" charset="0"/>
              </a:defRPr>
            </a:lvl3pPr>
            <a:lvl4pPr marL="1600200" indent="-228600" eaLnBrk="0" hangingPunct="0">
              <a:spcBef>
                <a:spcPts val="375"/>
              </a:spcBef>
              <a:buClr>
                <a:srgbClr val="A28E6A"/>
              </a:buClr>
              <a:buSzPct val="80000"/>
              <a:buFont typeface="Wingdings 2" pitchFamily="18" charset="2"/>
              <a:buChar char=""/>
              <a:defRPr sz="2000">
                <a:solidFill>
                  <a:schemeClr val="tx1"/>
                </a:solidFill>
                <a:latin typeface="Perpetua" pitchFamily="18" charset="0"/>
              </a:defRPr>
            </a:lvl4pPr>
            <a:lvl5pPr marL="2057400" indent="-228600" eaLnBrk="0" hangingPunct="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eaLnBrk="1" hangingPunct="1">
              <a:spcBef>
                <a:spcPct val="0"/>
              </a:spcBef>
              <a:buClrTx/>
              <a:buSzTx/>
              <a:buFontTx/>
              <a:buNone/>
              <a:defRPr/>
            </a:pPr>
            <a:r>
              <a:rPr lang="en-US" altLang="en-US" sz="1400" smtClean="0">
                <a:solidFill>
                  <a:schemeClr val="tx2"/>
                </a:solidFill>
                <a:latin typeface="Arial" charset="0"/>
              </a:rPr>
              <a:t>Copyright © 2015 McGraw-Hill Education. All rights reserved. </a:t>
            </a:r>
            <a:br>
              <a:rPr lang="en-US" altLang="en-US" sz="1400" smtClean="0">
                <a:solidFill>
                  <a:schemeClr val="tx2"/>
                </a:solidFill>
                <a:latin typeface="Arial" charset="0"/>
              </a:rPr>
            </a:br>
            <a:r>
              <a:rPr lang="en-US" altLang="en-US" sz="1400" smtClean="0">
                <a:solidFill>
                  <a:schemeClr val="tx2"/>
                </a:solidFill>
                <a:latin typeface="Arial" charset="0"/>
              </a:rPr>
              <a:t>No reproduction or distribution without the prior written consent of McGraw-Hill Education.</a:t>
            </a:r>
          </a:p>
        </p:txBody>
      </p:sp>
      <p:sp>
        <p:nvSpPr>
          <p:cNvPr id="5" name="Slide Number Placeholder 4"/>
          <p:cNvSpPr>
            <a:spLocks noGrp="1"/>
          </p:cNvSpPr>
          <p:nvPr>
            <p:ph type="sldNum" sz="quarter" idx="12"/>
          </p:nvPr>
        </p:nvSpPr>
        <p:spPr/>
        <p:txBody>
          <a:bodyPr>
            <a:normAutofit/>
          </a:bodyPr>
          <a:lstStyle/>
          <a:p>
            <a:pPr>
              <a:defRPr/>
            </a:pPr>
            <a:fld id="{1666D3C7-8AB3-4E8B-900F-45EB21E5A0E9}" type="slidenum">
              <a:rPr lang="en-US" altLang="en-US"/>
              <a:pPr>
                <a:defRPr/>
              </a:pPr>
              <a:t>3</a:t>
            </a:fld>
            <a:endParaRPr lang="en-US" altLang="en-US"/>
          </a:p>
        </p:txBody>
      </p:sp>
      <p:pic>
        <p:nvPicPr>
          <p:cNvPr id="12293" name="Picture 7" descr="http://www.slaverysite.com/Body/slave_trade_1650-1860_b%20-%20www.slaveryinamerica.or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2929" y="1181101"/>
            <a:ext cx="7620000" cy="334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32095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264</TotalTime>
  <Words>420</Words>
  <Application>Microsoft Office PowerPoint</Application>
  <PresentationFormat>Custom</PresentationFormat>
  <Paragraphs>28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Craddock</dc:creator>
  <cp:lastModifiedBy>Craddock, Jennifer</cp:lastModifiedBy>
  <cp:revision>12</cp:revision>
  <dcterms:created xsi:type="dcterms:W3CDTF">2016-02-08T01:54:20Z</dcterms:created>
  <dcterms:modified xsi:type="dcterms:W3CDTF">2016-02-08T16:46:40Z</dcterms:modified>
</cp:coreProperties>
</file>