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9" r:id="rId4"/>
    <p:sldId id="266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7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CB8C-4261-4F54-839F-B46F8A0E35D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0C86-A95B-4519-9047-1A83625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CB8C-4261-4F54-839F-B46F8A0E35D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0C86-A95B-4519-9047-1A83625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8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CB8C-4261-4F54-839F-B46F8A0E35D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0C86-A95B-4519-9047-1A83625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4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CB8C-4261-4F54-839F-B46F8A0E35D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0C86-A95B-4519-9047-1A83625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6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CB8C-4261-4F54-839F-B46F8A0E35D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0C86-A95B-4519-9047-1A83625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7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CB8C-4261-4F54-839F-B46F8A0E35D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0C86-A95B-4519-9047-1A83625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8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CB8C-4261-4F54-839F-B46F8A0E35D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0C86-A95B-4519-9047-1A83625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CB8C-4261-4F54-839F-B46F8A0E35D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0C86-A95B-4519-9047-1A83625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CB8C-4261-4F54-839F-B46F8A0E35D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0C86-A95B-4519-9047-1A83625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CB8C-4261-4F54-839F-B46F8A0E35D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0C86-A95B-4519-9047-1A83625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90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CB8C-4261-4F54-839F-B46F8A0E35D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60C86-A95B-4519-9047-1A83625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01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CB8C-4261-4F54-839F-B46F8A0E35D4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60C86-A95B-4519-9047-1A836256B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5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4262"/>
            <a:ext cx="7162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Think like a historian!</a:t>
            </a:r>
          </a:p>
          <a:p>
            <a:endParaRPr lang="en-US" dirty="0"/>
          </a:p>
          <a:p>
            <a:r>
              <a:rPr lang="en-US" sz="2800" dirty="0" smtClean="0"/>
              <a:t>Analyze the following pieces of art from around the world, early modern era (c. 1450 - c. 1750).  What evidence can we gather about this period of world history from these examples of art and architecture?  </a:t>
            </a:r>
          </a:p>
          <a:p>
            <a:endParaRPr lang="en-US" sz="2800" dirty="0"/>
          </a:p>
          <a:p>
            <a:r>
              <a:rPr lang="en-US" sz="2800" dirty="0" smtClean="0"/>
              <a:t>What changes – and continuities – might these works of art reveal?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25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raddockworldhistory.weebly.com/uploads/2/2/2/1/22211948/_830083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"/>
            <a:ext cx="6457950" cy="671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8800" y="3048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Michelangelo</a:t>
            </a:r>
          </a:p>
          <a:p>
            <a:r>
              <a:rPr lang="en-US" sz="2400" b="1" i="1" dirty="0" smtClean="0"/>
              <a:t>“La Pieta”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7355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addockworldhistory.weebly.com/uploads/2/2/2/1/22211948/_219990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763000" cy="49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56388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“School of Athens”</a:t>
            </a:r>
          </a:p>
          <a:p>
            <a:pPr algn="ctr"/>
            <a:r>
              <a:rPr lang="en-US" sz="2400" b="1" dirty="0" smtClean="0"/>
              <a:t>Raphael, early 1500’s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80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715000" y="2570162"/>
            <a:ext cx="3276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i="1" dirty="0"/>
              <a:t>“Nobles at the Court of Shah Abbas I</a:t>
            </a:r>
            <a:r>
              <a:rPr lang="en-US" altLang="en-US" sz="2000" b="1" i="1" dirty="0" smtClean="0"/>
              <a:t>”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2000" b="1" i="1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/>
              <a:t>Art from the Persian </a:t>
            </a:r>
            <a:r>
              <a:rPr lang="en-US" altLang="en-US" sz="2000" b="1" dirty="0" err="1" smtClean="0"/>
              <a:t>Safavid</a:t>
            </a:r>
            <a:r>
              <a:rPr lang="en-US" altLang="en-US" sz="2000" b="1" dirty="0" smtClean="0"/>
              <a:t> Empire, 1600’s</a:t>
            </a:r>
            <a:endParaRPr lang="en-US" altLang="en-US" sz="2000" b="1" dirty="0"/>
          </a:p>
        </p:txBody>
      </p:sp>
      <p:pic>
        <p:nvPicPr>
          <p:cNvPr id="4098" name="Picture 2" descr="http://imageweb-cdn.magnoliasoft.net/bridgeman/supersize/xir1555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1066800"/>
            <a:ext cx="5715000" cy="448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a/aa/CodexMendoza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216" y="2900082"/>
            <a:ext cx="2948784" cy="348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upload.wikimedia.org/wikipedia/commons/thumb/c/c9/Codex_Mendoza_folio_20r.jpg/640px-Codex_Mendoza_folio_20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733062" cy="56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384" y="5867400"/>
            <a:ext cx="421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 page from Section II of the Codex Mendoza, which provides </a:t>
            </a:r>
            <a:r>
              <a:rPr lang="en-US" sz="1600" dirty="0"/>
              <a:t>a list of the towns conquered by the Triple Alliance and the tributes paid by each.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0" y="53340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Page one of the Codex Mendoza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757297"/>
            <a:ext cx="518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57600" algn="l"/>
              </a:tabLst>
            </a:pPr>
            <a:r>
              <a:rPr lang="en-US" sz="1600" b="1" dirty="0"/>
              <a:t>The </a:t>
            </a:r>
            <a:r>
              <a:rPr lang="en-US" sz="1600" b="1" i="1" dirty="0"/>
              <a:t>Codex Mendoza</a:t>
            </a:r>
            <a:r>
              <a:rPr lang="en-US" sz="1600" b="1" dirty="0"/>
              <a:t> is an Aztec codex, created about twenty years after the Spanish conquest of Mexico with the intent that it be seen by Charles </a:t>
            </a:r>
            <a:r>
              <a:rPr lang="en-US" sz="1600" b="1" dirty="0" smtClean="0"/>
              <a:t>V who was the</a:t>
            </a:r>
            <a:r>
              <a:rPr lang="en-US" sz="1600" b="1" dirty="0"/>
              <a:t> Holy Roman Emperor and </a:t>
            </a:r>
            <a:r>
              <a:rPr lang="en-US" sz="1600" b="1" dirty="0" smtClean="0"/>
              <a:t>also the King </a:t>
            </a:r>
            <a:r>
              <a:rPr lang="en-US" sz="1600" b="1" dirty="0"/>
              <a:t>of Spain. It contains a history of the Aztec rulers and their conquests, a list of the tribute paid by the conquered, and a description of daily Aztec </a:t>
            </a:r>
            <a:r>
              <a:rPr lang="en-US" sz="1600" b="1" dirty="0" smtClean="0"/>
              <a:t>life.  It is written with traditional Aztec pictograms and also has explanations written in Spanish.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6099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yck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52400"/>
            <a:ext cx="4632325" cy="6324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1674674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“Giovanni </a:t>
            </a:r>
            <a:r>
              <a:rPr lang="en-US" sz="2400" b="1" i="1" dirty="0" err="1" smtClean="0"/>
              <a:t>Arnolfini</a:t>
            </a:r>
            <a:r>
              <a:rPr lang="en-US" sz="2400" b="1" i="1" dirty="0" smtClean="0"/>
              <a:t> and </a:t>
            </a:r>
            <a:r>
              <a:rPr lang="en-US" sz="2400" b="1" i="1" dirty="0"/>
              <a:t>H</a:t>
            </a:r>
            <a:r>
              <a:rPr lang="en-US" sz="2400" b="1" i="1" dirty="0" smtClean="0"/>
              <a:t>is Bride”</a:t>
            </a:r>
          </a:p>
          <a:p>
            <a:endParaRPr lang="en-US" sz="2400" b="1" dirty="0"/>
          </a:p>
          <a:p>
            <a:r>
              <a:rPr lang="en-US" sz="2400" b="1" dirty="0" smtClean="0"/>
              <a:t>Painted in the 1400’s by the Flemish Renaissance Master Jan Van Eyck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355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57600" y="2286000"/>
            <a:ext cx="518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print by Okumura Masanobu (ca. 1686-1764) depicts a nobleman, Sugawara </a:t>
            </a:r>
            <a:r>
              <a:rPr lang="en-US" dirty="0" err="1"/>
              <a:t>Michizane</a:t>
            </a:r>
            <a:r>
              <a:rPr lang="en-US" dirty="0"/>
              <a:t> (845-903), who, according to Japanese legend, became the god Kitano </a:t>
            </a:r>
            <a:r>
              <a:rPr lang="en-US" dirty="0" err="1"/>
              <a:t>Tenjin</a:t>
            </a:r>
            <a:r>
              <a:rPr lang="en-US" dirty="0"/>
              <a:t>. In a deified form, his spirit is said to have flown to China to learn Zen, paying for his lessons with a sprig of flowering plum. Such portraits of </a:t>
            </a:r>
            <a:r>
              <a:rPr lang="en-US" dirty="0" err="1"/>
              <a:t>Michizane</a:t>
            </a:r>
            <a:r>
              <a:rPr lang="en-US" dirty="0"/>
              <a:t>--who became the patron deity of scholarship and learning--developed among fourteenth- and fifteenth-century Japanese ink painters and shrines were built throughout Japan in his honor.</a:t>
            </a:r>
          </a:p>
        </p:txBody>
      </p:sp>
      <p:pic>
        <p:nvPicPr>
          <p:cNvPr id="5123" name="Picture 3" descr="C:\Users\Craddocks\Desktop\Early Masters - The Floating World of Ukiyo-e   Exhibitions - Library of Congress_files\8529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171825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719316"/>
            <a:ext cx="533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Japanese Woodblock Printing</a:t>
            </a:r>
          </a:p>
          <a:p>
            <a:pPr algn="ctr"/>
            <a:endParaRPr lang="en-US" sz="1600" b="1" i="1" dirty="0" smtClean="0"/>
          </a:p>
          <a:p>
            <a:pPr algn="ctr"/>
            <a:r>
              <a:rPr lang="en-US" sz="2400" b="1" i="1" dirty="0" smtClean="0"/>
              <a:t> </a:t>
            </a:r>
            <a:r>
              <a:rPr lang="en-US" sz="2400" b="1" dirty="0" smtClean="0"/>
              <a:t>In the style known as </a:t>
            </a:r>
            <a:r>
              <a:rPr lang="en-US" sz="2400" b="1" i="1" dirty="0" smtClean="0"/>
              <a:t>Ukiyo-e, </a:t>
            </a:r>
            <a:r>
              <a:rPr lang="en-US" sz="2400" b="1" dirty="0" smtClean="0"/>
              <a:t>or</a:t>
            </a:r>
            <a:r>
              <a:rPr lang="en-US" sz="2400" b="1" i="1" dirty="0" smtClean="0"/>
              <a:t> </a:t>
            </a:r>
            <a:r>
              <a:rPr lang="en-US" sz="2400" b="1" dirty="0" smtClean="0"/>
              <a:t>“pictures of the floating world”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41073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7430741_9ed4cd36fb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0999"/>
            <a:ext cx="6019800" cy="39998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590800" y="4495800"/>
            <a:ext cx="38862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latin typeface="Samurai" pitchFamily="34" charset="0"/>
              </a:rPr>
              <a:t>Japanese Shogun Tokugawa </a:t>
            </a:r>
            <a:r>
              <a:rPr lang="en-US" altLang="en-US" sz="2400" b="1" dirty="0" err="1">
                <a:latin typeface="Samurai" pitchFamily="34" charset="0"/>
              </a:rPr>
              <a:t>Ieyasu’s</a:t>
            </a:r>
            <a:r>
              <a:rPr lang="en-US" altLang="en-US" sz="2400" b="1" dirty="0">
                <a:latin typeface="Samurai" pitchFamily="34" charset="0"/>
              </a:rPr>
              <a:t> Mausoleum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7355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j_mahal_in_march_2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38764"/>
            <a:ext cx="5867400" cy="4843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 overview of the pa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0575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inabaloo.com/poster371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394"/>
            <a:ext cx="3733800" cy="271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inabaloo.com/poster553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9131"/>
            <a:ext cx="4419600" cy="321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321927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Forbidden City in Beijing, built in the 1400’s by the Ming Emperor </a:t>
            </a:r>
            <a:r>
              <a:rPr lang="en-US" sz="2400" b="1" dirty="0" err="1" smtClean="0"/>
              <a:t>Yongle</a:t>
            </a:r>
            <a:endParaRPr lang="en-US" sz="2400" b="1" dirty="0"/>
          </a:p>
        </p:txBody>
      </p:sp>
      <p:pic>
        <p:nvPicPr>
          <p:cNvPr id="3080" name="Picture 8" descr="http://www.kinabaloo.com/poster554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815" y="4343400"/>
            <a:ext cx="3308385" cy="240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3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271</Words>
  <Application>Microsoft Office PowerPoint</Application>
  <PresentationFormat>On-screen Show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Craddocks</dc:creator>
  <cp:lastModifiedBy>jennifer s craddock</cp:lastModifiedBy>
  <cp:revision>11</cp:revision>
  <dcterms:created xsi:type="dcterms:W3CDTF">2014-07-28T17:29:58Z</dcterms:created>
  <dcterms:modified xsi:type="dcterms:W3CDTF">2015-05-07T20:22:25Z</dcterms:modified>
</cp:coreProperties>
</file>