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311" r:id="rId3"/>
    <p:sldId id="286" r:id="rId4"/>
    <p:sldId id="305" r:id="rId5"/>
    <p:sldId id="307" r:id="rId6"/>
    <p:sldId id="308" r:id="rId7"/>
    <p:sldId id="313" r:id="rId8"/>
    <p:sldId id="261" r:id="rId9"/>
    <p:sldId id="306" r:id="rId10"/>
    <p:sldId id="287" r:id="rId11"/>
    <p:sldId id="258" r:id="rId12"/>
    <p:sldId id="284" r:id="rId13"/>
    <p:sldId id="259" r:id="rId14"/>
    <p:sldId id="292" r:id="rId15"/>
    <p:sldId id="263" r:id="rId16"/>
    <p:sldId id="293" r:id="rId17"/>
    <p:sldId id="312" r:id="rId18"/>
    <p:sldId id="260" r:id="rId19"/>
    <p:sldId id="309" r:id="rId20"/>
    <p:sldId id="294" r:id="rId21"/>
    <p:sldId id="310" r:id="rId22"/>
    <p:sldId id="298" r:id="rId23"/>
    <p:sldId id="303" r:id="rId24"/>
    <p:sldId id="301" r:id="rId25"/>
    <p:sldId id="299" r:id="rId26"/>
    <p:sldId id="300" r:id="rId27"/>
    <p:sldId id="302" r:id="rId28"/>
    <p:sldId id="289"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1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D9F76-E4BD-46EB-96FD-CC68B6C634F0}" type="datetimeFigureOut">
              <a:rPr lang="en-US" smtClean="0"/>
              <a:pPr/>
              <a:t>8/19/2017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51F13-7048-488E-915C-2397AA9259B0}" type="slidenum">
              <a:rPr lang="en-US" smtClean="0"/>
              <a:pPr/>
              <a:t>‹#›</a:t>
            </a:fld>
            <a:endParaRPr lang="en-US"/>
          </a:p>
        </p:txBody>
      </p:sp>
    </p:spTree>
    <p:extLst>
      <p:ext uri="{BB962C8B-B14F-4D97-AF65-F5344CB8AC3E}">
        <p14:creationId xmlns:p14="http://schemas.microsoft.com/office/powerpoint/2010/main" val="302694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51F13-7048-488E-915C-2397AA9259B0}" type="slidenum">
              <a:rPr lang="en-US" smtClean="0"/>
              <a:pPr/>
              <a:t>8</a:t>
            </a:fld>
            <a:endParaRPr lang="en-US"/>
          </a:p>
        </p:txBody>
      </p:sp>
    </p:spTree>
    <p:extLst>
      <p:ext uri="{BB962C8B-B14F-4D97-AF65-F5344CB8AC3E}">
        <p14:creationId xmlns:p14="http://schemas.microsoft.com/office/powerpoint/2010/main" val="349299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51F13-7048-488E-915C-2397AA9259B0}" type="slidenum">
              <a:rPr lang="en-US" smtClean="0"/>
              <a:pPr/>
              <a:t>9</a:t>
            </a:fld>
            <a:endParaRPr lang="en-US"/>
          </a:p>
        </p:txBody>
      </p:sp>
    </p:spTree>
    <p:extLst>
      <p:ext uri="{BB962C8B-B14F-4D97-AF65-F5344CB8AC3E}">
        <p14:creationId xmlns:p14="http://schemas.microsoft.com/office/powerpoint/2010/main" val="1021910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C16232D-3B7B-4CD7-95C1-B182A280EBF8}" type="datetime1">
              <a:rPr lang="en-US" smtClean="0"/>
              <a:pPr/>
              <a:t>8/19/2017</a:t>
            </a:fld>
            <a:endParaRPr lang="en-US"/>
          </a:p>
        </p:txBody>
      </p:sp>
      <p:sp>
        <p:nvSpPr>
          <p:cNvPr id="5" name="Footer Placeholder 4"/>
          <p:cNvSpPr>
            <a:spLocks noGrp="1"/>
          </p:cNvSpPr>
          <p:nvPr>
            <p:ph type="ftr" sz="quarter" idx="11"/>
          </p:nvPr>
        </p:nvSpPr>
        <p:spPr>
          <a:xfrm>
            <a:off x="533401" y="5936189"/>
            <a:ext cx="4021666" cy="365125"/>
          </a:xfrm>
        </p:spPr>
        <p:txBody>
          <a:bodyPr/>
          <a:lstStyle/>
          <a:p>
            <a:r>
              <a:rPr lang="en-US"/>
              <a:t>E. Napp</a:t>
            </a:r>
          </a:p>
        </p:txBody>
      </p:sp>
      <p:sp>
        <p:nvSpPr>
          <p:cNvPr id="6" name="Slide Number Placeholder 5"/>
          <p:cNvSpPr>
            <a:spLocks noGrp="1"/>
          </p:cNvSpPr>
          <p:nvPr>
            <p:ph type="sldNum" sz="quarter" idx="12"/>
          </p:nvPr>
        </p:nvSpPr>
        <p:spPr>
          <a:xfrm>
            <a:off x="7010399" y="2750337"/>
            <a:ext cx="1370293" cy="1356442"/>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44985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11310"/>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727314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1161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8969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09926"/>
            <a:ext cx="1149836" cy="1090789"/>
          </a:xfrm>
        </p:spPr>
        <p:txBody>
          <a:bodyPr/>
          <a:lstStyle/>
          <a:p>
            <a:fld id="{AC30851B-4C3A-4C7C-890F-516208C2F83B}"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99249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EB818F-E144-4C4A-9993-49AD6F63AF0D}"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a:xfrm>
            <a:off x="7856438" y="470992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813907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CEB818F-E144-4C4A-9993-49AD6F63AF0D}" type="datetime1">
              <a:rPr lang="en-US" smtClean="0"/>
              <a:pPr/>
              <a:t>8/19/2017</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4248941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CEB818F-E144-4C4A-9993-49AD6F63AF0D}" type="datetime1">
              <a:rPr lang="en-US" smtClean="0"/>
              <a:pPr/>
              <a:t>8/19/2017</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374759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93B60-943D-4BAD-9C43-E0C572B7C7DF}" type="datetime1">
              <a:rPr lang="en-US" smtClean="0"/>
              <a:pPr/>
              <a:t>8/19/2017</a:t>
            </a:fld>
            <a:endParaRPr lang="en-US"/>
          </a:p>
        </p:txBody>
      </p:sp>
      <p:sp>
        <p:nvSpPr>
          <p:cNvPr id="5" name="Footer Placeholder 4"/>
          <p:cNvSpPr>
            <a:spLocks noGrp="1"/>
          </p:cNvSpPr>
          <p:nvPr>
            <p:ph type="ftr" sz="quarter" idx="11"/>
          </p:nvPr>
        </p:nvSpPr>
        <p:spPr/>
        <p:txBody>
          <a:bodyPr/>
          <a:lstStyle/>
          <a:p>
            <a:r>
              <a:rPr lang="en-US"/>
              <a:t>E. Napp</a:t>
            </a:r>
          </a:p>
        </p:txBody>
      </p:sp>
      <p:sp>
        <p:nvSpPr>
          <p:cNvPr id="6" name="Slide Number Placeholder 5"/>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3460528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76BEA973-4CBB-45D3-BE7B-4AD07BBC04A5}" type="datetime1">
              <a:rPr lang="en-US" smtClean="0"/>
              <a:pPr/>
              <a:t>8/19/2017</a:t>
            </a:fld>
            <a:endParaRPr lang="en-US"/>
          </a:p>
        </p:txBody>
      </p:sp>
      <p:sp>
        <p:nvSpPr>
          <p:cNvPr id="5" name="Footer Placeholder 4"/>
          <p:cNvSpPr>
            <a:spLocks noGrp="1"/>
          </p:cNvSpPr>
          <p:nvPr>
            <p:ph type="ftr" sz="quarter" idx="11"/>
          </p:nvPr>
        </p:nvSpPr>
        <p:spPr>
          <a:xfrm>
            <a:off x="510241" y="5936189"/>
            <a:ext cx="4518959" cy="365125"/>
          </a:xfrm>
        </p:spPr>
        <p:txBody>
          <a:bodyPr/>
          <a:lstStyle/>
          <a:p>
            <a:r>
              <a:rPr lang="en-US"/>
              <a:t>E. Napp</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AC30851B-4C3A-4C7C-890F-516208C2F83B}" type="slidenum">
              <a:rPr lang="en-US" smtClean="0"/>
              <a:pPr/>
              <a:t>‹#›</a:t>
            </a:fld>
            <a:endParaRPr lang="en-US"/>
          </a:p>
        </p:txBody>
      </p:sp>
    </p:spTree>
    <p:extLst>
      <p:ext uri="{BB962C8B-B14F-4D97-AF65-F5344CB8AC3E}">
        <p14:creationId xmlns:p14="http://schemas.microsoft.com/office/powerpoint/2010/main" val="858419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9902D-AA9C-44BE-9B46-B8434655947C}" type="datetime1">
              <a:rPr lang="en-US" smtClean="0"/>
              <a:pPr/>
              <a:t>8/19/2017</a:t>
            </a:fld>
            <a:endParaRPr lang="en-US"/>
          </a:p>
        </p:txBody>
      </p:sp>
      <p:sp>
        <p:nvSpPr>
          <p:cNvPr id="5" name="Footer Placeholder 4"/>
          <p:cNvSpPr>
            <a:spLocks noGrp="1"/>
          </p:cNvSpPr>
          <p:nvPr>
            <p:ph type="ftr" sz="quarter" idx="11"/>
          </p:nvPr>
        </p:nvSpPr>
        <p:spPr/>
        <p:txBody>
          <a:bodyPr/>
          <a:lstStyle/>
          <a:p>
            <a:r>
              <a:rPr lang="en-US"/>
              <a:t>E. Napp</a:t>
            </a:r>
          </a:p>
        </p:txBody>
      </p:sp>
      <p:sp>
        <p:nvSpPr>
          <p:cNvPr id="6" name="Slide Number Placeholder 5"/>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584888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5CF23CFF-3D28-4709-B48A-E6735DB69C04}" type="datetime1">
              <a:rPr lang="en-US" smtClean="0"/>
              <a:pPr/>
              <a:t>8/19/2017</a:t>
            </a:fld>
            <a:endParaRPr lang="en-US"/>
          </a:p>
        </p:txBody>
      </p:sp>
      <p:sp>
        <p:nvSpPr>
          <p:cNvPr id="5" name="Footer Placeholder 4"/>
          <p:cNvSpPr>
            <a:spLocks noGrp="1"/>
          </p:cNvSpPr>
          <p:nvPr>
            <p:ph type="ftr" sz="quarter" idx="11"/>
          </p:nvPr>
        </p:nvSpPr>
        <p:spPr>
          <a:xfrm>
            <a:off x="533400" y="5936189"/>
            <a:ext cx="4834673" cy="365125"/>
          </a:xfrm>
        </p:spPr>
        <p:txBody>
          <a:bodyPr/>
          <a:lstStyle/>
          <a:p>
            <a:r>
              <a:rPr lang="en-US"/>
              <a:t>E. Napp</a:t>
            </a:r>
          </a:p>
        </p:txBody>
      </p:sp>
      <p:sp>
        <p:nvSpPr>
          <p:cNvPr id="6" name="Slide Number Placeholder 5"/>
          <p:cNvSpPr>
            <a:spLocks noGrp="1"/>
          </p:cNvSpPr>
          <p:nvPr>
            <p:ph type="sldNum" sz="quarter" idx="12"/>
          </p:nvPr>
        </p:nvSpPr>
        <p:spPr>
          <a:xfrm>
            <a:off x="7856438" y="2869896"/>
            <a:ext cx="1149836" cy="1090789"/>
          </a:xfrm>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79966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5E625F-19AC-4105-A23E-1ED2CE041CA3}"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3911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5F7A11-ED0F-4F8C-92EA-80F8AAA49825}" type="datetime1">
              <a:rPr lang="en-US" smtClean="0"/>
              <a:pPr/>
              <a:t>8/19/2017</a:t>
            </a:fld>
            <a:endParaRPr lang="en-US"/>
          </a:p>
        </p:txBody>
      </p:sp>
      <p:sp>
        <p:nvSpPr>
          <p:cNvPr id="8" name="Footer Placeholder 7"/>
          <p:cNvSpPr>
            <a:spLocks noGrp="1"/>
          </p:cNvSpPr>
          <p:nvPr>
            <p:ph type="ftr" sz="quarter" idx="11"/>
          </p:nvPr>
        </p:nvSpPr>
        <p:spPr/>
        <p:txBody>
          <a:bodyPr/>
          <a:lstStyle/>
          <a:p>
            <a:r>
              <a:rPr lang="en-US"/>
              <a:t>E. Napp</a:t>
            </a:r>
          </a:p>
        </p:txBody>
      </p:sp>
      <p:sp>
        <p:nvSpPr>
          <p:cNvPr id="9" name="Slide Number Placeholder 8"/>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273556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1FBC7F-F1C5-41B8-A5BB-DC7532DBADBE}" type="datetime1">
              <a:rPr lang="en-US" smtClean="0"/>
              <a:pPr/>
              <a:t>8/19/2017</a:t>
            </a:fld>
            <a:endParaRPr lang="en-US"/>
          </a:p>
        </p:txBody>
      </p:sp>
      <p:sp>
        <p:nvSpPr>
          <p:cNvPr id="4" name="Footer Placeholder 3"/>
          <p:cNvSpPr>
            <a:spLocks noGrp="1"/>
          </p:cNvSpPr>
          <p:nvPr>
            <p:ph type="ftr" sz="quarter" idx="11"/>
          </p:nvPr>
        </p:nvSpPr>
        <p:spPr/>
        <p:txBody>
          <a:bodyPr/>
          <a:lstStyle/>
          <a:p>
            <a:r>
              <a:rPr lang="en-US"/>
              <a:t>E. Napp</a:t>
            </a:r>
          </a:p>
        </p:txBody>
      </p:sp>
      <p:sp>
        <p:nvSpPr>
          <p:cNvPr id="5" name="Slide Number Placeholder 4"/>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523214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F4B43CC-65DA-432B-9375-602CF52D7289}" type="datetime1">
              <a:rPr lang="en-US" smtClean="0"/>
              <a:pPr/>
              <a:t>8/19/2017</a:t>
            </a:fld>
            <a:endParaRPr lang="en-US"/>
          </a:p>
        </p:txBody>
      </p:sp>
      <p:sp>
        <p:nvSpPr>
          <p:cNvPr id="3" name="Footer Placeholder 2"/>
          <p:cNvSpPr>
            <a:spLocks noGrp="1"/>
          </p:cNvSpPr>
          <p:nvPr>
            <p:ph type="ftr" sz="quarter" idx="11"/>
          </p:nvPr>
        </p:nvSpPr>
        <p:spPr/>
        <p:txBody>
          <a:bodyPr/>
          <a:lstStyle/>
          <a:p>
            <a:r>
              <a:rPr lang="en-US"/>
              <a:t>E. Napp</a:t>
            </a:r>
          </a:p>
        </p:txBody>
      </p:sp>
      <p:sp>
        <p:nvSpPr>
          <p:cNvPr id="4" name="Slide Number Placeholder 3"/>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239224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161C37-CF76-41E0-B31C-3A7259ACB521}"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42403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4F77F0-D7D0-4FAD-8F1B-11E7C9D1E919}" type="datetime1">
              <a:rPr lang="en-US" smtClean="0"/>
              <a:pPr/>
              <a:t>8/19/2017</a:t>
            </a:fld>
            <a:endParaRPr lang="en-US"/>
          </a:p>
        </p:txBody>
      </p:sp>
      <p:sp>
        <p:nvSpPr>
          <p:cNvPr id="6" name="Footer Placeholder 5"/>
          <p:cNvSpPr>
            <a:spLocks noGrp="1"/>
          </p:cNvSpPr>
          <p:nvPr>
            <p:ph type="ftr" sz="quarter" idx="11"/>
          </p:nvPr>
        </p:nvSpPr>
        <p:spPr/>
        <p:txBody>
          <a:bodyPr/>
          <a:lstStyle/>
          <a:p>
            <a:r>
              <a:rPr lang="en-US"/>
              <a:t>E. Napp</a:t>
            </a:r>
          </a:p>
        </p:txBody>
      </p:sp>
      <p:sp>
        <p:nvSpPr>
          <p:cNvPr id="7" name="Slide Number Placeholder 6"/>
          <p:cNvSpPr>
            <a:spLocks noGrp="1"/>
          </p:cNvSpPr>
          <p:nvPr>
            <p:ph type="sldNum" sz="quarter" idx="12"/>
          </p:nvPr>
        </p:nvSpPr>
        <p:spPr/>
        <p:txBody>
          <a:bodyPr/>
          <a:lstStyle/>
          <a:p>
            <a:fld id="{AC30851B-4C3A-4C7C-890F-516208C2F83B}" type="slidenum">
              <a:rPr lang="en-US" smtClean="0"/>
              <a:pPr/>
              <a:t>‹#›</a:t>
            </a:fld>
            <a:endParaRPr lang="en-US"/>
          </a:p>
        </p:txBody>
      </p:sp>
    </p:spTree>
    <p:extLst>
      <p:ext uri="{BB962C8B-B14F-4D97-AF65-F5344CB8AC3E}">
        <p14:creationId xmlns:p14="http://schemas.microsoft.com/office/powerpoint/2010/main" val="171344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EB818F-E144-4C4A-9993-49AD6F63AF0D}" type="datetime1">
              <a:rPr lang="en-US" smtClean="0"/>
              <a:pPr/>
              <a:t>8/19/2017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E. Napp</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C30851B-4C3A-4C7C-890F-516208C2F83B}" type="slidenum">
              <a:rPr lang="en-US" smtClean="0"/>
              <a:pPr/>
              <a:t>‹#›</a:t>
            </a:fld>
            <a:endParaRPr lang="en-US"/>
          </a:p>
        </p:txBody>
      </p:sp>
    </p:spTree>
    <p:extLst>
      <p:ext uri="{BB962C8B-B14F-4D97-AF65-F5344CB8AC3E}">
        <p14:creationId xmlns:p14="http://schemas.microsoft.com/office/powerpoint/2010/main" val="237645509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jennifer_craddo/sr7z6qwt3ha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kpn.nishi.osaka.jp/iwamiya/TI/LphotoTI-B1.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boston.com/ae/theater_arts/exhibitionist/Discovery-Globe-thumb.jpg&amp;imgrefurl=http://www.boston.com/ae/theater_arts/exhibitionist/2008/07/globe_style.html&amp;usg=__snZVKTYuthcX5Q0ZbasFVfb9ux8=&amp;h=314&amp;w=300&amp;sz=28&amp;hl=en&amp;start=4&amp;um=1&amp;itbs=1&amp;tbnid=nvtjtaTjq_zzUM:&amp;tbnh=117&amp;tbnw=112&amp;prev=/images?q=globe&amp;um=1&amp;hl=en&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qcpages.qc.cuny.edu/writing/history/critical/historiography.html"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5474"/>
            <a:ext cx="8382000" cy="1754326"/>
          </a:xfrm>
          <a:prstGeom prst="rect">
            <a:avLst/>
          </a:prstGeom>
          <a:noFill/>
        </p:spPr>
        <p:txBody>
          <a:bodyPr wrap="square" rtlCol="0">
            <a:spAutoFit/>
          </a:bodyPr>
          <a:lstStyle/>
          <a:p>
            <a:pPr algn="ctr"/>
            <a:r>
              <a:rPr lang="en-US" sz="5400" b="1" dirty="0"/>
              <a:t>Introduction to </a:t>
            </a:r>
          </a:p>
          <a:p>
            <a:pPr algn="ctr"/>
            <a:r>
              <a:rPr lang="en-US" sz="5400" b="1" dirty="0"/>
              <a:t>AP World History</a:t>
            </a:r>
          </a:p>
        </p:txBody>
      </p:sp>
      <p:pic>
        <p:nvPicPr>
          <p:cNvPr id="1026" name="Picture 2" descr="https://encrypted-tbn0.gstatic.com/images?q=tbn:ANd9GcRiOnUppZaQl8SssQMmK5D5ykesA6FnymNBqi2I7FQLs6TsLJtt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4754298"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181600"/>
            <a:ext cx="8382000" cy="769441"/>
          </a:xfrm>
          <a:prstGeom prst="rect">
            <a:avLst/>
          </a:prstGeom>
          <a:noFill/>
        </p:spPr>
        <p:txBody>
          <a:bodyPr wrap="square" rtlCol="0">
            <a:spAutoFit/>
          </a:bodyPr>
          <a:lstStyle/>
          <a:p>
            <a:pPr algn="ctr"/>
            <a:r>
              <a:rPr lang="en-US" sz="4400" b="1" dirty="0"/>
              <a:t>2017-2018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609850"/>
            <a:ext cx="1600200"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3154613"/>
          </a:xfrm>
        </p:spPr>
        <p:txBody>
          <a:bodyPr/>
          <a:lstStyle/>
          <a:p>
            <a:endParaRPr lang="en-US" b="1" dirty="0"/>
          </a:p>
          <a:p>
            <a:pPr marL="0" indent="0">
              <a:buNone/>
            </a:pPr>
            <a:r>
              <a:rPr lang="en-US" sz="2800" b="1" dirty="0"/>
              <a:t>Historians, through careful analysis, attempt to reconstruct the past.</a:t>
            </a:r>
          </a:p>
          <a:p>
            <a:pPr marL="0" indent="0">
              <a:buNone/>
            </a:pPr>
            <a:r>
              <a:rPr lang="en-US" sz="2800" b="1" dirty="0">
                <a:solidFill>
                  <a:schemeClr val="bg1"/>
                </a:solidFill>
              </a:rPr>
              <a:t>But always remember that every historian (and every student of history) views the world through a cultural lens.  </a:t>
            </a:r>
          </a:p>
          <a:p>
            <a:endParaRPr lang="en-US" dirty="0"/>
          </a:p>
        </p:txBody>
      </p:sp>
      <p:pic>
        <p:nvPicPr>
          <p:cNvPr id="29698" name="Picture 2" descr="http://farm1.static.flickr.com/194/510085845_3fd1d26b98.jpg"/>
          <p:cNvPicPr>
            <a:picLocks noChangeAspect="1" noChangeArrowheads="1"/>
          </p:cNvPicPr>
          <p:nvPr/>
        </p:nvPicPr>
        <p:blipFill>
          <a:blip r:embed="rId2"/>
          <a:srcRect/>
          <a:stretch>
            <a:fillRect/>
          </a:stretch>
        </p:blipFill>
        <p:spPr bwMode="auto">
          <a:xfrm>
            <a:off x="4619761" y="383478"/>
            <a:ext cx="2647678" cy="1784535"/>
          </a:xfrm>
          <a:prstGeom prst="rect">
            <a:avLst/>
          </a:prstGeom>
          <a:ln>
            <a:noFill/>
          </a:ln>
          <a:effectLst>
            <a:softEdge rad="112500"/>
          </a:effectLst>
        </p:spPr>
      </p:pic>
      <p:pic>
        <p:nvPicPr>
          <p:cNvPr id="3074" name="Picture 2" descr="http://etraining.communitydoor.org.au/resources/etraining/units/chccs405a/images/bewareOfStereo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593" y="4015760"/>
            <a:ext cx="2571350" cy="2557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heartofcrossculturalcommunication.files.wordpress.com/2014/05/cropped-istock_000024760796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419600"/>
            <a:ext cx="2849086" cy="2057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extLst>
      <p:ext uri="{BB962C8B-B14F-4D97-AF65-F5344CB8AC3E}">
        <p14:creationId xmlns:p14="http://schemas.microsoft.com/office/powerpoint/2010/main" val="3019097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057400"/>
            <a:ext cx="8649495" cy="2677656"/>
          </a:xfrm>
          <a:prstGeom prst="rect">
            <a:avLst/>
          </a:prstGeom>
          <a:noFill/>
        </p:spPr>
        <p:txBody>
          <a:bodyPr wrap="square" rtlCol="0">
            <a:spAutoFit/>
          </a:bodyPr>
          <a:lstStyle/>
          <a:p>
            <a:pPr algn="just"/>
            <a:r>
              <a:rPr lang="en-US" sz="2800" dirty="0"/>
              <a:t>By studying civilizations and societies, particularly paying attention to cases where societies have come into contact with others, </a:t>
            </a:r>
            <a:r>
              <a:rPr lang="en-US" sz="2800" b="1" u="sng" dirty="0">
                <a:solidFill>
                  <a:schemeClr val="bg1"/>
                </a:solidFill>
              </a:rPr>
              <a:t>world historians</a:t>
            </a:r>
            <a:r>
              <a:rPr lang="en-US" sz="2800" b="1" dirty="0">
                <a:solidFill>
                  <a:schemeClr val="bg1"/>
                </a:solidFill>
              </a:rPr>
              <a:t> focus on the world as a whole and how diverse societies fit into that whole.</a:t>
            </a:r>
          </a:p>
          <a:p>
            <a:r>
              <a:rPr lang="en-US" sz="2800" dirty="0"/>
              <a:t>  </a:t>
            </a:r>
          </a:p>
        </p:txBody>
      </p:sp>
      <p:pic>
        <p:nvPicPr>
          <p:cNvPr id="1026" name="Picture 2" descr="https://upload.wikimedia.org/wikipedia/commons/a/a8/King_George_Sound_1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09520"/>
            <a:ext cx="4038599" cy="2802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799" y="4772298"/>
            <a:ext cx="1715294" cy="1815882"/>
          </a:xfrm>
          <a:prstGeom prst="rect">
            <a:avLst/>
          </a:prstGeom>
          <a:noFill/>
        </p:spPr>
        <p:txBody>
          <a:bodyPr wrap="square" rtlCol="0">
            <a:spAutoFit/>
          </a:bodyPr>
          <a:lstStyle/>
          <a:p>
            <a:r>
              <a:rPr lang="en-US" sz="1400" b="1" dirty="0"/>
              <a:t>Crew of the French ship </a:t>
            </a:r>
            <a:r>
              <a:rPr lang="en-US" sz="1400" b="1" i="1" dirty="0" err="1"/>
              <a:t>L'Astrolabe</a:t>
            </a:r>
            <a:r>
              <a:rPr lang="en-US" sz="1400" b="1" dirty="0"/>
              <a:t> make contact with aborigines at King George </a:t>
            </a:r>
            <a:r>
              <a:rPr lang="en-US" sz="1400" b="1" dirty="0" err="1"/>
              <a:t>Sound,western</a:t>
            </a:r>
            <a:r>
              <a:rPr lang="en-US" sz="1400" b="1" dirty="0"/>
              <a:t> Australia, 1826</a:t>
            </a:r>
          </a:p>
        </p:txBody>
      </p:sp>
      <p:sp>
        <p:nvSpPr>
          <p:cNvPr id="3" name="TextBox 2"/>
          <p:cNvSpPr txBox="1"/>
          <p:nvPr/>
        </p:nvSpPr>
        <p:spPr>
          <a:xfrm>
            <a:off x="457200" y="914400"/>
            <a:ext cx="5715000" cy="584775"/>
          </a:xfrm>
          <a:prstGeom prst="rect">
            <a:avLst/>
          </a:prstGeom>
          <a:noFill/>
        </p:spPr>
        <p:txBody>
          <a:bodyPr wrap="square" rtlCol="0">
            <a:spAutoFit/>
          </a:bodyPr>
          <a:lstStyle/>
          <a:p>
            <a:r>
              <a:rPr lang="en-US" sz="3200" dirty="0"/>
              <a:t>What about </a:t>
            </a:r>
            <a:r>
              <a:rPr lang="en-US" sz="3200" i="1" u="sng" dirty="0"/>
              <a:t>World</a:t>
            </a:r>
            <a:r>
              <a:rPr lang="en-US" sz="3200" dirty="0"/>
              <a:t>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705" y="2732544"/>
            <a:ext cx="8420895" cy="1938992"/>
          </a:xfrm>
          <a:prstGeom prst="rect">
            <a:avLst/>
          </a:prstGeom>
          <a:noFill/>
        </p:spPr>
        <p:txBody>
          <a:bodyPr wrap="square" rtlCol="0">
            <a:spAutoFit/>
          </a:bodyPr>
          <a:lstStyle/>
          <a:p>
            <a:r>
              <a:rPr lang="en-US" sz="3200" b="1" dirty="0"/>
              <a:t>World Historians try to move beyond the narrow confines of one perspective. </a:t>
            </a:r>
          </a:p>
          <a:p>
            <a:r>
              <a:rPr lang="en-US" sz="2800" dirty="0"/>
              <a:t>    </a:t>
            </a:r>
          </a:p>
          <a:p>
            <a:r>
              <a:rPr lang="en-US" sz="2800" dirty="0"/>
              <a:t>     </a:t>
            </a:r>
          </a:p>
        </p:txBody>
      </p:sp>
      <p:pic>
        <p:nvPicPr>
          <p:cNvPr id="6146" name="Picture 2" descr="http://www.healthcomu.com/wp-content/uploads/2014/04/Cross-Cultural-Medic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156" y="4114800"/>
            <a:ext cx="354884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rescocapital.com/wp-content/uploads/2014/12/earth-jigs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8600"/>
            <a:ext cx="3505200" cy="2383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015425"/>
            <a:ext cx="3124200" cy="584775"/>
          </a:xfrm>
          <a:prstGeom prst="rect">
            <a:avLst/>
          </a:prstGeom>
          <a:noFill/>
        </p:spPr>
        <p:txBody>
          <a:bodyPr wrap="square" rtlCol="0">
            <a:spAutoFit/>
          </a:bodyPr>
          <a:lstStyle/>
          <a:p>
            <a:r>
              <a:rPr lang="en-US" sz="3200" b="1" dirty="0"/>
              <a:t>World History</a:t>
            </a:r>
          </a:p>
        </p:txBody>
      </p:sp>
      <p:pic>
        <p:nvPicPr>
          <p:cNvPr id="6150" name="Picture 6" descr="https://s-media-cache-ak0.pinimg.com/236x/56/e7/7b/56e77bb683789527bc3b6869d6db08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81450"/>
            <a:ext cx="2247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6553200"/>
            <a:ext cx="2862249" cy="246221"/>
          </a:xfrm>
          <a:prstGeom prst="rect">
            <a:avLst/>
          </a:prstGeom>
          <a:noFill/>
        </p:spPr>
        <p:txBody>
          <a:bodyPr wrap="square" rtlCol="0">
            <a:spAutoFit/>
          </a:bodyPr>
          <a:lstStyle/>
          <a:p>
            <a:r>
              <a:rPr lang="en-US" sz="1000" dirty="0"/>
              <a:t>Tim E. </a:t>
            </a:r>
            <a:r>
              <a:rPr lang="en-US" sz="1000" dirty="0" err="1"/>
              <a:t>Ogline</a:t>
            </a:r>
            <a:r>
              <a:rPr lang="en-US" sz="1000" dirty="0"/>
              <a:t>, Illustrator</a:t>
            </a:r>
          </a:p>
        </p:txBody>
      </p:sp>
    </p:spTree>
    <p:extLst>
      <p:ext uri="{BB962C8B-B14F-4D97-AF65-F5344CB8AC3E}">
        <p14:creationId xmlns:p14="http://schemas.microsoft.com/office/powerpoint/2010/main" val="2175507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ydodoclub.com/home/images/multicultural.jpg"/>
          <p:cNvPicPr>
            <a:picLocks noChangeAspect="1" noChangeArrowheads="1"/>
          </p:cNvPicPr>
          <p:nvPr/>
        </p:nvPicPr>
        <p:blipFill>
          <a:blip r:embed="rId2"/>
          <a:srcRect/>
          <a:stretch>
            <a:fillRect/>
          </a:stretch>
        </p:blipFill>
        <p:spPr bwMode="auto">
          <a:xfrm>
            <a:off x="2438400" y="3870961"/>
            <a:ext cx="4114800" cy="2834639"/>
          </a:xfrm>
          <a:prstGeom prst="rect">
            <a:avLst/>
          </a:prstGeom>
          <a:noFill/>
        </p:spPr>
      </p:pic>
      <p:sp>
        <p:nvSpPr>
          <p:cNvPr id="10" name="TextBox 9"/>
          <p:cNvSpPr txBox="1"/>
          <p:nvPr/>
        </p:nvSpPr>
        <p:spPr>
          <a:xfrm>
            <a:off x="76200" y="2057400"/>
            <a:ext cx="8991600" cy="1692771"/>
          </a:xfrm>
          <a:prstGeom prst="rect">
            <a:avLst/>
          </a:prstGeom>
          <a:noFill/>
        </p:spPr>
        <p:txBody>
          <a:bodyPr wrap="square" rtlCol="0">
            <a:spAutoFit/>
          </a:bodyPr>
          <a:lstStyle/>
          <a:p>
            <a:pPr algn="ctr"/>
            <a:r>
              <a:rPr lang="en-US" sz="2600" b="1" dirty="0"/>
              <a:t>Perhaps the study of World History can help individuals view and understand the world from a less culture-centric point of view; and with a broader, more well-rounded understanding of the world.</a:t>
            </a:r>
          </a:p>
        </p:txBody>
      </p:sp>
      <p:sp>
        <p:nvSpPr>
          <p:cNvPr id="9" name="TextBox 8"/>
          <p:cNvSpPr txBox="1"/>
          <p:nvPr/>
        </p:nvSpPr>
        <p:spPr>
          <a:xfrm>
            <a:off x="762000" y="823461"/>
            <a:ext cx="4572000" cy="769441"/>
          </a:xfrm>
          <a:prstGeom prst="rect">
            <a:avLst/>
          </a:prstGeom>
          <a:noFill/>
        </p:spPr>
        <p:txBody>
          <a:bodyPr wrap="square" rtlCol="0">
            <a:spAutoFit/>
          </a:bodyPr>
          <a:lstStyle/>
          <a:p>
            <a:r>
              <a:rPr lang="en-US" sz="4400" dirty="0"/>
              <a:t>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20484"/>
            <a:ext cx="7496989" cy="3599316"/>
          </a:xfrm>
        </p:spPr>
        <p:txBody>
          <a:bodyPr>
            <a:normAutofit/>
          </a:bodyPr>
          <a:lstStyle/>
          <a:p>
            <a:pPr marL="0" indent="0">
              <a:buNone/>
            </a:pPr>
            <a:r>
              <a:rPr lang="en-US" sz="4000" b="1" dirty="0"/>
              <a:t>So how are we, as a class, going to approach the daunting and challenging task of studying 12,000+ years of human history in one school year?</a:t>
            </a:r>
          </a:p>
        </p:txBody>
      </p:sp>
      <p:sp>
        <p:nvSpPr>
          <p:cNvPr id="5" name="TextBox 4"/>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376008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895600"/>
            <a:ext cx="3637935" cy="2246769"/>
          </a:xfrm>
          <a:prstGeom prst="rect">
            <a:avLst/>
          </a:prstGeom>
          <a:noFill/>
        </p:spPr>
        <p:txBody>
          <a:bodyPr wrap="square" rtlCol="0">
            <a:spAutoFit/>
          </a:bodyPr>
          <a:lstStyle/>
          <a:p>
            <a:pPr algn="ctr"/>
            <a:r>
              <a:rPr lang="en-US" sz="2800" b="1" dirty="0"/>
              <a:t>How does a student remain calm and</a:t>
            </a:r>
          </a:p>
          <a:p>
            <a:pPr algn="ctr"/>
            <a:r>
              <a:rPr lang="en-US" sz="2800" b="1" dirty="0"/>
              <a:t>balanced in the midst of so much content?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67000"/>
            <a:ext cx="4648200" cy="3235148"/>
          </a:xfrm>
          <a:prstGeom prst="rect">
            <a:avLst/>
          </a:prstGeom>
        </p:spPr>
      </p:pic>
      <p:sp>
        <p:nvSpPr>
          <p:cNvPr id="4" name="TextBox 3"/>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25284"/>
            <a:ext cx="8458200" cy="3599316"/>
          </a:xfrm>
        </p:spPr>
        <p:txBody>
          <a:bodyPr>
            <a:normAutofit fontScale="77500" lnSpcReduction="20000"/>
          </a:bodyPr>
          <a:lstStyle/>
          <a:p>
            <a:pPr marL="0" indent="0">
              <a:lnSpc>
                <a:spcPct val="120000"/>
              </a:lnSpc>
              <a:buNone/>
            </a:pPr>
            <a:r>
              <a:rPr lang="en-US" sz="3200" b="1" dirty="0">
                <a:latin typeface="+mj-lt"/>
                <a:cs typeface="Andalus" panose="02020603050405020304" pitchFamily="18" charset="-78"/>
              </a:rPr>
              <a:t>First, keep in mind that the historical reasoning skills we will develop together are even more important than the content  you will learn – and we will work on developing these skills throughout the year!</a:t>
            </a:r>
          </a:p>
          <a:p>
            <a:pPr marL="0" indent="0">
              <a:lnSpc>
                <a:spcPct val="120000"/>
              </a:lnSpc>
              <a:buNone/>
            </a:pPr>
            <a:endParaRPr lang="en-US" sz="3200" b="1" u="sng" dirty="0">
              <a:solidFill>
                <a:schemeClr val="bg1"/>
              </a:solidFill>
              <a:latin typeface="+mj-lt"/>
              <a:cs typeface="Andalus" panose="02020603050405020304" pitchFamily="18" charset="-78"/>
            </a:endParaRPr>
          </a:p>
          <a:p>
            <a:pPr marL="0" indent="0">
              <a:lnSpc>
                <a:spcPct val="120000"/>
              </a:lnSpc>
              <a:buNone/>
            </a:pPr>
            <a:r>
              <a:rPr lang="en-US" sz="3200" b="1" dirty="0">
                <a:latin typeface="+mj-lt"/>
                <a:cs typeface="Andalus" panose="02020603050405020304" pitchFamily="18" charset="-78"/>
              </a:rPr>
              <a:t>Second, remember that I am here to help.  If you are willing to work hard, I will do everything possible to support and help you. </a:t>
            </a:r>
            <a:r>
              <a:rPr lang="en-US" sz="3200" b="1" dirty="0">
                <a:latin typeface="+mj-lt"/>
                <a:cs typeface="Andalus" panose="02020603050405020304" pitchFamily="18" charset="-78"/>
                <a:sym typeface="Wingdings" panose="05000000000000000000" pitchFamily="2" charset="2"/>
              </a:rPr>
              <a:t></a:t>
            </a:r>
            <a:endParaRPr lang="en-US" sz="3200" b="1" dirty="0">
              <a:latin typeface="+mj-lt"/>
              <a:cs typeface="Andalus" panose="02020603050405020304" pitchFamily="18" charset="-78"/>
            </a:endParaRPr>
          </a:p>
        </p:txBody>
      </p:sp>
      <p:pic>
        <p:nvPicPr>
          <p:cNvPr id="5" name="Picture 2" descr="http://t3.gstatic.com/images?q=tbn:nvtjtaTjq_zzUM:http://www.boston.com/ae/theater_arts/exhibitionist/Discovery-Globe-thumb.jpg">
            <a:hlinkClick r:id="rId2"/>
          </p:cNvPr>
          <p:cNvPicPr>
            <a:picLocks noChangeAspect="1" noChangeArrowheads="1"/>
          </p:cNvPicPr>
          <p:nvPr/>
        </p:nvPicPr>
        <p:blipFill>
          <a:blip r:embed="rId3"/>
          <a:srcRect/>
          <a:stretch>
            <a:fillRect/>
          </a:stretch>
        </p:blipFill>
        <p:spPr bwMode="auto">
          <a:xfrm>
            <a:off x="5943600" y="284389"/>
            <a:ext cx="1969477" cy="2057400"/>
          </a:xfrm>
          <a:prstGeom prst="rect">
            <a:avLst/>
          </a:prstGeom>
          <a:noFill/>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670092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30084"/>
            <a:ext cx="8001000" cy="3599316"/>
          </a:xfrm>
        </p:spPr>
        <p:txBody>
          <a:bodyPr>
            <a:normAutofit/>
          </a:bodyPr>
          <a:lstStyle/>
          <a:p>
            <a:pPr marL="0" indent="0">
              <a:buNone/>
            </a:pPr>
            <a:r>
              <a:rPr lang="en-US" sz="3600" b="1" dirty="0">
                <a:latin typeface="+mj-lt"/>
                <a:cs typeface="Andalus" panose="02020603050405020304" pitchFamily="18" charset="-78"/>
              </a:rPr>
              <a:t>To make the course content more manageable, it is divided into </a:t>
            </a:r>
            <a:r>
              <a:rPr lang="en-US" sz="3600" b="1" u="sng" dirty="0">
                <a:solidFill>
                  <a:schemeClr val="bg1"/>
                </a:solidFill>
                <a:latin typeface="+mj-lt"/>
                <a:cs typeface="Andalus" panose="02020603050405020304" pitchFamily="18" charset="-78"/>
              </a:rPr>
              <a:t>Six Periods of World History.</a:t>
            </a:r>
            <a:endParaRPr lang="en-US" sz="5400" b="1" u="sng" dirty="0">
              <a:solidFill>
                <a:schemeClr val="bg1"/>
              </a:solidFill>
              <a:latin typeface="+mj-lt"/>
              <a:cs typeface="Andalus" panose="02020603050405020304" pitchFamily="18" charset="-78"/>
            </a:endParaRPr>
          </a:p>
        </p:txBody>
      </p:sp>
      <p:pic>
        <p:nvPicPr>
          <p:cNvPr id="5" name="Picture 2" descr="http://t3.gstatic.com/images?q=tbn:nvtjtaTjq_zzUM:http://www.boston.com/ae/theater_arts/exhibitionist/Discovery-Globe-thumb.jpg">
            <a:hlinkClick r:id="rId2"/>
          </p:cNvPr>
          <p:cNvPicPr>
            <a:picLocks noChangeAspect="1" noChangeArrowheads="1"/>
          </p:cNvPicPr>
          <p:nvPr/>
        </p:nvPicPr>
        <p:blipFill>
          <a:blip r:embed="rId3"/>
          <a:srcRect/>
          <a:stretch>
            <a:fillRect/>
          </a:stretch>
        </p:blipFill>
        <p:spPr bwMode="auto">
          <a:xfrm>
            <a:off x="5562600" y="449902"/>
            <a:ext cx="2188308" cy="2286000"/>
          </a:xfrm>
          <a:prstGeom prst="rect">
            <a:avLst/>
          </a:prstGeom>
          <a:noFill/>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2072279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73057"/>
            <a:ext cx="8382000" cy="3816429"/>
          </a:xfrm>
          <a:prstGeom prst="rect">
            <a:avLst/>
          </a:prstGeom>
          <a:noFill/>
        </p:spPr>
        <p:txBody>
          <a:bodyPr wrap="square" rtlCol="0">
            <a:spAutoFit/>
          </a:bodyPr>
          <a:lstStyle/>
          <a:p>
            <a:endParaRPr lang="en-US" sz="2800" dirty="0"/>
          </a:p>
          <a:p>
            <a:r>
              <a:rPr lang="en-US" sz="3200" b="1" u="sng" dirty="0"/>
              <a:t>Periodization of AP World History</a:t>
            </a:r>
          </a:p>
          <a:p>
            <a:endParaRPr lang="en-US" sz="1400" b="1" u="sng" dirty="0"/>
          </a:p>
          <a:p>
            <a:r>
              <a:rPr lang="en-US" sz="2800" b="1" dirty="0">
                <a:solidFill>
                  <a:schemeClr val="bg1"/>
                </a:solidFill>
              </a:rPr>
              <a:t>Periodization is the process of identifying and organizing the past into blocks of time, or eras, to facilitate the study of history.  There are many different ways to organize and study history. For example, Chinese history is usually divided based on ruling dynasties. </a:t>
            </a:r>
          </a:p>
        </p:txBody>
      </p:sp>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949708"/>
            <a:ext cx="9067800" cy="4832092"/>
          </a:xfrm>
          <a:prstGeom prst="rect">
            <a:avLst/>
          </a:prstGeom>
          <a:noFill/>
        </p:spPr>
        <p:txBody>
          <a:bodyPr wrap="square" rtlCol="0">
            <a:spAutoFit/>
          </a:bodyPr>
          <a:lstStyle/>
          <a:p>
            <a:r>
              <a:rPr lang="en-US" sz="2800" b="1" dirty="0"/>
              <a:t>In the academic discipline of </a:t>
            </a:r>
            <a:r>
              <a:rPr lang="en-US" sz="2800" b="1" i="1" u="sng" dirty="0"/>
              <a:t>world</a:t>
            </a:r>
            <a:r>
              <a:rPr lang="en-US" sz="2800" b="1" i="1" dirty="0"/>
              <a:t> </a:t>
            </a:r>
            <a:r>
              <a:rPr lang="en-US" sz="2800" b="1" dirty="0"/>
              <a:t>history, periodization is generally guided  by global shifts and themes.  Here are some principles that shape the periodization of world history:</a:t>
            </a:r>
          </a:p>
          <a:p>
            <a:pPr lvl="0"/>
            <a:endParaRPr lang="en-US" sz="1000" b="1" dirty="0"/>
          </a:p>
          <a:p>
            <a:pPr marL="457200" lvl="0" indent="-457200">
              <a:buFont typeface="Arial" panose="020B0604020202020204" pitchFamily="34" charset="0"/>
              <a:buChar char="•"/>
            </a:pPr>
            <a:r>
              <a:rPr lang="en-US" sz="2800" dirty="0">
                <a:solidFill>
                  <a:schemeClr val="bg1"/>
                </a:solidFill>
              </a:rPr>
              <a:t>Widespread geographic shifts and changes </a:t>
            </a:r>
            <a:r>
              <a:rPr lang="en-US" sz="2000" dirty="0">
                <a:solidFill>
                  <a:schemeClr val="bg1"/>
                </a:solidFill>
              </a:rPr>
              <a:t>(in other words, the world map changes significantly – could be cultural, political, economic, and/or environmental changes) </a:t>
            </a:r>
          </a:p>
          <a:p>
            <a:pPr marL="457200" lvl="0" indent="-457200">
              <a:buFont typeface="Arial" panose="020B0604020202020204" pitchFamily="34" charset="0"/>
              <a:buChar char="•"/>
            </a:pPr>
            <a:r>
              <a:rPr lang="en-US" sz="2800" dirty="0">
                <a:solidFill>
                  <a:schemeClr val="bg1"/>
                </a:solidFill>
              </a:rPr>
              <a:t>Changes in contacts and connections among groups or societies </a:t>
            </a:r>
          </a:p>
          <a:p>
            <a:pPr marL="457200" lvl="0" indent="-457200">
              <a:buFont typeface="Arial" panose="020B0604020202020204" pitchFamily="34" charset="0"/>
              <a:buChar char="•"/>
            </a:pPr>
            <a:r>
              <a:rPr lang="en-US" sz="2800" dirty="0">
                <a:solidFill>
                  <a:schemeClr val="bg1"/>
                </a:solidFill>
              </a:rPr>
              <a:t>The emergence of parallel developments across the globe</a:t>
            </a:r>
          </a:p>
        </p:txBody>
      </p:sp>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Tree>
    <p:extLst>
      <p:ext uri="{BB962C8B-B14F-4D97-AF65-F5344CB8AC3E}">
        <p14:creationId xmlns:p14="http://schemas.microsoft.com/office/powerpoint/2010/main" val="3528369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9" y="533400"/>
            <a:ext cx="6896534" cy="1080938"/>
          </a:xfrm>
        </p:spPr>
        <p:txBody>
          <a:bodyPr>
            <a:normAutofit/>
          </a:bodyPr>
          <a:lstStyle/>
          <a:p>
            <a:r>
              <a:rPr lang="en-US" sz="3200" dirty="0"/>
              <a:t>What is your definition of history?</a:t>
            </a:r>
          </a:p>
        </p:txBody>
      </p:sp>
      <p:pic>
        <p:nvPicPr>
          <p:cNvPr id="24580" name="Picture 4" descr="http://www.azquotes.com/picture-quotes/quote-the-study-of-history-is-the-best-medicine-for-a-sick-mind-for-in-history-you-have-a-livy-52-4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86000"/>
            <a:ext cx="84201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1371600"/>
            <a:ext cx="5715000" cy="584775"/>
          </a:xfrm>
          <a:prstGeom prst="rect">
            <a:avLst/>
          </a:prstGeom>
          <a:noFill/>
        </p:spPr>
        <p:txBody>
          <a:bodyPr wrap="square" rtlCol="0">
            <a:spAutoFit/>
          </a:bodyPr>
          <a:lstStyle/>
          <a:p>
            <a:r>
              <a:rPr lang="en-US" sz="3200" dirty="0" err="1">
                <a:hlinkClick r:id="rId3"/>
              </a:rPr>
              <a:t>Padlet</a:t>
            </a:r>
            <a:r>
              <a:rPr lang="en-US" sz="3200" dirty="0">
                <a:hlinkClick r:id="rId3"/>
              </a:rPr>
              <a:t> Link</a:t>
            </a:r>
            <a:endParaRPr lang="en-US" sz="3200" dirty="0"/>
          </a:p>
        </p:txBody>
      </p:sp>
    </p:spTree>
    <p:extLst>
      <p:ext uri="{BB962C8B-B14F-4D97-AF65-F5344CB8AC3E}">
        <p14:creationId xmlns:p14="http://schemas.microsoft.com/office/powerpoint/2010/main" val="404927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500"/>
                                        <p:tgtEl>
                                          <p:spTgt spid="24580"/>
                                        </p:tgtEl>
                                      </p:cBhvr>
                                    </p:animEffect>
                                    <p:anim calcmode="lin" valueType="num">
                                      <p:cBhvr>
                                        <p:cTn id="8" dur="1500" fill="hold"/>
                                        <p:tgtEl>
                                          <p:spTgt spid="24580"/>
                                        </p:tgtEl>
                                        <p:attrNameLst>
                                          <p:attrName>ppt_x</p:attrName>
                                        </p:attrNameLst>
                                      </p:cBhvr>
                                      <p:tavLst>
                                        <p:tav tm="0">
                                          <p:val>
                                            <p:strVal val="#ppt_x"/>
                                          </p:val>
                                        </p:tav>
                                        <p:tav tm="100000">
                                          <p:val>
                                            <p:strVal val="#ppt_x"/>
                                          </p:val>
                                        </p:tav>
                                      </p:tavLst>
                                    </p:anim>
                                    <p:anim calcmode="lin" valueType="num">
                                      <p:cBhvr>
                                        <p:cTn id="9" dur="15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33600"/>
            <a:ext cx="4241955" cy="4419600"/>
          </a:xfrm>
        </p:spPr>
      </p:pic>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
        <p:nvSpPr>
          <p:cNvPr id="4" name="TextBox 3"/>
          <p:cNvSpPr txBox="1"/>
          <p:nvPr/>
        </p:nvSpPr>
        <p:spPr>
          <a:xfrm>
            <a:off x="5105400" y="2438400"/>
            <a:ext cx="3200400" cy="3046988"/>
          </a:xfrm>
          <a:prstGeom prst="rect">
            <a:avLst/>
          </a:prstGeom>
          <a:noFill/>
        </p:spPr>
        <p:txBody>
          <a:bodyPr wrap="square" rtlCol="0">
            <a:spAutoFit/>
          </a:bodyPr>
          <a:lstStyle/>
          <a:p>
            <a:r>
              <a:rPr lang="en-US" sz="3200" dirty="0"/>
              <a:t>In our class,   the units of study are based on these six world historical periods.   </a:t>
            </a:r>
          </a:p>
        </p:txBody>
      </p:sp>
    </p:spTree>
    <p:extLst>
      <p:ext uri="{BB962C8B-B14F-4D97-AF65-F5344CB8AC3E}">
        <p14:creationId xmlns:p14="http://schemas.microsoft.com/office/powerpoint/2010/main" val="334782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823461"/>
            <a:ext cx="4572000" cy="769441"/>
          </a:xfrm>
          <a:prstGeom prst="rect">
            <a:avLst/>
          </a:prstGeom>
          <a:noFill/>
        </p:spPr>
        <p:txBody>
          <a:bodyPr wrap="square" rtlCol="0">
            <a:spAutoFit/>
          </a:bodyPr>
          <a:lstStyle/>
          <a:p>
            <a:r>
              <a:rPr lang="en-US" sz="4400" dirty="0"/>
              <a:t>AP World History</a:t>
            </a:r>
          </a:p>
        </p:txBody>
      </p:sp>
      <p:sp>
        <p:nvSpPr>
          <p:cNvPr id="3" name="TextBox 2"/>
          <p:cNvSpPr txBox="1"/>
          <p:nvPr/>
        </p:nvSpPr>
        <p:spPr>
          <a:xfrm>
            <a:off x="381000" y="2057400"/>
            <a:ext cx="8382000" cy="4124206"/>
          </a:xfrm>
          <a:prstGeom prst="rect">
            <a:avLst/>
          </a:prstGeom>
          <a:noFill/>
        </p:spPr>
        <p:txBody>
          <a:bodyPr wrap="square" rtlCol="0">
            <a:spAutoFit/>
          </a:bodyPr>
          <a:lstStyle/>
          <a:p>
            <a:r>
              <a:rPr lang="en-US" sz="2800" b="1" i="1" dirty="0"/>
              <a:t>A few important notes about periodization and dates in AP World history:</a:t>
            </a:r>
          </a:p>
          <a:p>
            <a:endParaRPr lang="en-US" sz="1400" dirty="0"/>
          </a:p>
          <a:p>
            <a:pPr marL="285750" indent="-285750">
              <a:buFont typeface="Arial" panose="020B0604020202020204" pitchFamily="34" charset="0"/>
              <a:buChar char="•"/>
            </a:pPr>
            <a:r>
              <a:rPr lang="en-US" sz="2400" b="1" dirty="0">
                <a:solidFill>
                  <a:schemeClr val="bg1"/>
                </a:solidFill>
              </a:rPr>
              <a:t>Remember, all systems of periodization are arbitrary, and labels/dates assigned to time periods are continually challenged and redefined.</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World historians use BCE and CE rather than BC and AD in historical dating.  This is because world history studies focus on viewing and understanding the past from a global perspective.</a:t>
            </a:r>
          </a:p>
        </p:txBody>
      </p:sp>
    </p:spTree>
    <p:extLst>
      <p:ext uri="{BB962C8B-B14F-4D97-AF65-F5344CB8AC3E}">
        <p14:creationId xmlns:p14="http://schemas.microsoft.com/office/powerpoint/2010/main" val="338088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3"/>
            <a:ext cx="8305800" cy="1701727"/>
          </a:xfrm>
        </p:spPr>
        <p:txBody>
          <a:bodyPr>
            <a:normAutofit fontScale="70000" lnSpcReduction="20000"/>
          </a:bodyPr>
          <a:lstStyle/>
          <a:p>
            <a:pPr marL="0" indent="0">
              <a:lnSpc>
                <a:spcPct val="120000"/>
              </a:lnSpc>
              <a:buNone/>
            </a:pPr>
            <a:r>
              <a:rPr lang="en-US" sz="4800" b="1" dirty="0"/>
              <a:t>Our course is also divided by </a:t>
            </a:r>
            <a:r>
              <a:rPr lang="en-US" sz="4800" b="1" dirty="0">
                <a:solidFill>
                  <a:schemeClr val="bg1"/>
                </a:solidFill>
              </a:rPr>
              <a:t>five themes </a:t>
            </a:r>
            <a:r>
              <a:rPr lang="en-US" sz="4800" b="1" dirty="0"/>
              <a:t>to help us manage and organize the large amount of content.</a:t>
            </a:r>
          </a:p>
        </p:txBody>
      </p:sp>
      <p:pic>
        <p:nvPicPr>
          <p:cNvPr id="6" name="Picture 5"/>
          <p:cNvPicPr>
            <a:picLocks noChangeAspect="1"/>
          </p:cNvPicPr>
          <p:nvPr/>
        </p:nvPicPr>
        <p:blipFill>
          <a:blip r:embed="rId2"/>
          <a:stretch>
            <a:fillRect/>
          </a:stretch>
        </p:blipFill>
        <p:spPr>
          <a:xfrm>
            <a:off x="5279201" y="4136201"/>
            <a:ext cx="2264599" cy="2264599"/>
          </a:xfrm>
          <a:prstGeom prst="rect">
            <a:avLst/>
          </a:prstGeom>
        </p:spPr>
      </p:pic>
      <p:sp>
        <p:nvSpPr>
          <p:cNvPr id="4" name="TextBox 3"/>
          <p:cNvSpPr txBox="1"/>
          <p:nvPr/>
        </p:nvSpPr>
        <p:spPr>
          <a:xfrm>
            <a:off x="1524000" y="4470737"/>
            <a:ext cx="4114800" cy="1015663"/>
          </a:xfrm>
          <a:prstGeom prst="rect">
            <a:avLst/>
          </a:prstGeom>
          <a:noFill/>
        </p:spPr>
        <p:txBody>
          <a:bodyPr wrap="square" rtlCol="0">
            <a:spAutoFit/>
          </a:bodyPr>
          <a:lstStyle/>
          <a:p>
            <a:r>
              <a:rPr lang="en-US" sz="6000" dirty="0">
                <a:solidFill>
                  <a:schemeClr val="bg1"/>
                </a:solidFill>
              </a:rPr>
              <a:t>S.P.I.C.E.</a:t>
            </a:r>
          </a:p>
        </p:txBody>
      </p:sp>
      <p:sp>
        <p:nvSpPr>
          <p:cNvPr id="10" name="TextBox 9"/>
          <p:cNvSpPr txBox="1"/>
          <p:nvPr/>
        </p:nvSpPr>
        <p:spPr>
          <a:xfrm>
            <a:off x="533400" y="823461"/>
            <a:ext cx="6531799" cy="769441"/>
          </a:xfrm>
          <a:prstGeom prst="rect">
            <a:avLst/>
          </a:prstGeom>
          <a:noFill/>
        </p:spPr>
        <p:txBody>
          <a:bodyPr wrap="square" rtlCol="0">
            <a:spAutoFit/>
          </a:bodyPr>
          <a:lstStyle/>
          <a:p>
            <a:r>
              <a:rPr lang="en-US" sz="4400" dirty="0"/>
              <a:t>AP World History Themes</a:t>
            </a:r>
          </a:p>
        </p:txBody>
      </p:sp>
    </p:spTree>
    <p:extLst>
      <p:ext uri="{BB962C8B-B14F-4D97-AF65-F5344CB8AC3E}">
        <p14:creationId xmlns:p14="http://schemas.microsoft.com/office/powerpoint/2010/main" val="134643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411" y="2438400"/>
            <a:ext cx="6887389" cy="3599316"/>
          </a:xfrm>
        </p:spPr>
        <p:txBody>
          <a:bodyPr/>
          <a:lstStyle/>
          <a:p>
            <a:pPr marL="0" indent="0">
              <a:buNone/>
            </a:pPr>
            <a:r>
              <a:rPr lang="en-US" sz="3200" dirty="0">
                <a:latin typeface="+mj-lt"/>
                <a:cs typeface="Times New Roman" pitchFamily="18" charset="0"/>
              </a:rPr>
              <a:t>Development and transformation of </a:t>
            </a:r>
            <a:r>
              <a:rPr lang="en-US" sz="4400" dirty="0">
                <a:solidFill>
                  <a:schemeClr val="bg1"/>
                </a:solidFill>
                <a:latin typeface="+mj-lt"/>
                <a:cs typeface="Times New Roman" pitchFamily="18" charset="0"/>
              </a:rPr>
              <a:t>s</a:t>
            </a:r>
            <a:r>
              <a:rPr lang="en-US" sz="3200" dirty="0">
                <a:solidFill>
                  <a:schemeClr val="bg1"/>
                </a:solidFill>
                <a:latin typeface="+mj-lt"/>
                <a:cs typeface="Times New Roman" pitchFamily="18" charset="0"/>
              </a:rPr>
              <a:t>ocial structures </a:t>
            </a:r>
          </a:p>
          <a:p>
            <a:pPr marL="0" indent="0">
              <a:buNone/>
            </a:pPr>
            <a:endParaRPr lang="en-US" sz="1100" dirty="0">
              <a:solidFill>
                <a:schemeClr val="bg1"/>
              </a:solidFill>
              <a:latin typeface="+mj-lt"/>
              <a:cs typeface="Times New Roman" pitchFamily="18" charset="0"/>
            </a:endParaRPr>
          </a:p>
          <a:p>
            <a:pPr lvl="1"/>
            <a:r>
              <a:rPr lang="en-US" sz="2800" dirty="0">
                <a:latin typeface="+mj-lt"/>
                <a:cs typeface="Times New Roman" pitchFamily="18" charset="0"/>
              </a:rPr>
              <a:t>Gender roles and relations </a:t>
            </a:r>
          </a:p>
          <a:p>
            <a:pPr lvl="1"/>
            <a:r>
              <a:rPr lang="en-US" sz="2800" dirty="0">
                <a:latin typeface="+mj-lt"/>
                <a:cs typeface="Times New Roman" pitchFamily="18" charset="0"/>
              </a:rPr>
              <a:t>Family and kinship </a:t>
            </a:r>
          </a:p>
          <a:p>
            <a:pPr lvl="1"/>
            <a:r>
              <a:rPr lang="en-US" sz="2800" dirty="0">
                <a:latin typeface="+mj-lt"/>
                <a:cs typeface="Times New Roman" pitchFamily="18" charset="0"/>
              </a:rPr>
              <a:t>Racial and ethnic constructions </a:t>
            </a:r>
          </a:p>
          <a:p>
            <a:pPr lvl="1"/>
            <a:r>
              <a:rPr lang="en-US" sz="2800" dirty="0">
                <a:latin typeface="+mj-lt"/>
                <a:cs typeface="Times New Roman" pitchFamily="18" charset="0"/>
              </a:rPr>
              <a:t>Social and economic classes</a:t>
            </a:r>
            <a:endParaRPr lang="en-US" sz="2800" dirty="0">
              <a:latin typeface="+mj-lt"/>
            </a:endParaRPr>
          </a:p>
          <a:p>
            <a:pPr marL="0" indent="0">
              <a:buNone/>
            </a:pPr>
            <a:endParaRPr lang="en-US" dirty="0"/>
          </a:p>
        </p:txBody>
      </p:sp>
      <p:sp>
        <p:nvSpPr>
          <p:cNvPr id="6" name="TextBox 5"/>
          <p:cNvSpPr txBox="1"/>
          <p:nvPr/>
        </p:nvSpPr>
        <p:spPr>
          <a:xfrm>
            <a:off x="304800" y="953869"/>
            <a:ext cx="7010400" cy="646331"/>
          </a:xfrm>
          <a:prstGeom prst="rect">
            <a:avLst/>
          </a:prstGeom>
          <a:noFill/>
        </p:spPr>
        <p:txBody>
          <a:bodyPr wrap="square" rtlCol="0">
            <a:spAutoFit/>
          </a:bodyPr>
          <a:lstStyle/>
          <a:p>
            <a:r>
              <a:rPr lang="en-US" sz="3600" dirty="0"/>
              <a:t>AP World History Themes - Social</a:t>
            </a:r>
          </a:p>
        </p:txBody>
      </p:sp>
      <p:sp>
        <p:nvSpPr>
          <p:cNvPr id="7" name="TextBox 6"/>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S</a:t>
            </a:r>
          </a:p>
        </p:txBody>
      </p:sp>
    </p:spTree>
    <p:extLst>
      <p:ext uri="{BB962C8B-B14F-4D97-AF65-F5344CB8AC3E}">
        <p14:creationId xmlns:p14="http://schemas.microsoft.com/office/powerpoint/2010/main" val="21798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2"/>
            <a:ext cx="7924800" cy="4063927"/>
          </a:xfrm>
        </p:spPr>
        <p:txBody>
          <a:bodyPr>
            <a:normAutofit fontScale="92500"/>
          </a:bodyPr>
          <a:lstStyle/>
          <a:p>
            <a:pPr marL="0" indent="0">
              <a:buNone/>
            </a:pPr>
            <a:r>
              <a:rPr lang="en-US" sz="3500" b="1" dirty="0">
                <a:solidFill>
                  <a:schemeClr val="bg1"/>
                </a:solidFill>
                <a:latin typeface="+mj-lt"/>
                <a:cs typeface="Times New Roman" pitchFamily="18" charset="0"/>
              </a:rPr>
              <a:t>P</a:t>
            </a:r>
            <a:r>
              <a:rPr lang="en-US" sz="3500" dirty="0">
                <a:solidFill>
                  <a:schemeClr val="bg1"/>
                </a:solidFill>
                <a:latin typeface="+mj-lt"/>
                <a:cs typeface="Times New Roman" pitchFamily="18" charset="0"/>
              </a:rPr>
              <a:t>olitical</a:t>
            </a:r>
            <a:r>
              <a:rPr lang="en-US" sz="3500" dirty="0">
                <a:latin typeface="+mj-lt"/>
                <a:cs typeface="Times New Roman" pitchFamily="18" charset="0"/>
              </a:rPr>
              <a:t>: state-building, expansion, and conflict </a:t>
            </a:r>
          </a:p>
          <a:p>
            <a:pPr marL="0" indent="0">
              <a:buNone/>
            </a:pPr>
            <a:endParaRPr lang="en-US" sz="1200" dirty="0">
              <a:latin typeface="+mj-lt"/>
              <a:cs typeface="Times New Roman" pitchFamily="18" charset="0"/>
            </a:endParaRPr>
          </a:p>
          <a:p>
            <a:pPr lvl="1"/>
            <a:r>
              <a:rPr lang="en-US" sz="3000" dirty="0">
                <a:latin typeface="+mj-lt"/>
                <a:cs typeface="Times New Roman" pitchFamily="18" charset="0"/>
              </a:rPr>
              <a:t>Political structures and forms of governance </a:t>
            </a:r>
          </a:p>
          <a:p>
            <a:pPr lvl="1"/>
            <a:r>
              <a:rPr lang="en-US" sz="3000" dirty="0">
                <a:latin typeface="+mj-lt"/>
                <a:cs typeface="Times New Roman" pitchFamily="18" charset="0"/>
              </a:rPr>
              <a:t>Empires </a:t>
            </a:r>
          </a:p>
          <a:p>
            <a:pPr lvl="1"/>
            <a:r>
              <a:rPr lang="en-US" sz="3000" dirty="0">
                <a:latin typeface="+mj-lt"/>
                <a:cs typeface="Times New Roman" pitchFamily="18" charset="0"/>
              </a:rPr>
              <a:t>Nations and nationalism </a:t>
            </a:r>
          </a:p>
          <a:p>
            <a:pPr lvl="1"/>
            <a:r>
              <a:rPr lang="en-US" sz="3000" dirty="0">
                <a:latin typeface="+mj-lt"/>
                <a:cs typeface="Times New Roman" pitchFamily="18" charset="0"/>
              </a:rPr>
              <a:t>Revolts and revolutions </a:t>
            </a:r>
          </a:p>
          <a:p>
            <a:pPr lvl="1"/>
            <a:r>
              <a:rPr lang="en-US" sz="3000" dirty="0">
                <a:latin typeface="+mj-lt"/>
                <a:cs typeface="Times New Roman" pitchFamily="18" charset="0"/>
              </a:rPr>
              <a:t>Regional, trans-regional, and global structures and organizations </a:t>
            </a:r>
          </a:p>
          <a:p>
            <a:endParaRPr lang="en-US" dirty="0"/>
          </a:p>
        </p:txBody>
      </p:sp>
      <p:sp>
        <p:nvSpPr>
          <p:cNvPr id="5" name="TextBox 4"/>
          <p:cNvSpPr txBox="1"/>
          <p:nvPr/>
        </p:nvSpPr>
        <p:spPr>
          <a:xfrm>
            <a:off x="76200" y="953869"/>
            <a:ext cx="7543800" cy="646331"/>
          </a:xfrm>
          <a:prstGeom prst="rect">
            <a:avLst/>
          </a:prstGeom>
          <a:noFill/>
        </p:spPr>
        <p:txBody>
          <a:bodyPr wrap="square" rtlCol="0">
            <a:spAutoFit/>
          </a:bodyPr>
          <a:lstStyle/>
          <a:p>
            <a:r>
              <a:rPr lang="en-US" sz="3600" dirty="0"/>
              <a:t>AP World History Themes - Political</a:t>
            </a:r>
          </a:p>
        </p:txBody>
      </p:sp>
      <p:sp>
        <p:nvSpPr>
          <p:cNvPr id="6" name="TextBox 5"/>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P</a:t>
            </a:r>
          </a:p>
        </p:txBody>
      </p:sp>
    </p:spTree>
    <p:extLst>
      <p:ext uri="{BB962C8B-B14F-4D97-AF65-F5344CB8AC3E}">
        <p14:creationId xmlns:p14="http://schemas.microsoft.com/office/powerpoint/2010/main" val="2603167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 World History Themes– </a:t>
            </a:r>
            <a:r>
              <a:rPr lang="en-US" sz="2200" dirty="0"/>
              <a:t>Interactions between humans and the environment</a:t>
            </a:r>
          </a:p>
        </p:txBody>
      </p:sp>
      <p:sp>
        <p:nvSpPr>
          <p:cNvPr id="3" name="Content Placeholder 2"/>
          <p:cNvSpPr>
            <a:spLocks noGrp="1"/>
          </p:cNvSpPr>
          <p:nvPr>
            <p:ph idx="1"/>
          </p:nvPr>
        </p:nvSpPr>
        <p:spPr>
          <a:xfrm>
            <a:off x="516854" y="2344284"/>
            <a:ext cx="6887389" cy="3599316"/>
          </a:xfrm>
        </p:spPr>
        <p:txBody>
          <a:bodyPr>
            <a:normAutofit/>
          </a:bodyPr>
          <a:lstStyle/>
          <a:p>
            <a:pPr marL="0" indent="0">
              <a:buNone/>
            </a:pPr>
            <a:r>
              <a:rPr lang="en-US" sz="4400" b="1" dirty="0">
                <a:solidFill>
                  <a:schemeClr val="bg1"/>
                </a:solidFill>
                <a:latin typeface="+mj-lt"/>
                <a:cs typeface="Times New Roman" pitchFamily="18" charset="0"/>
              </a:rPr>
              <a:t>I</a:t>
            </a:r>
            <a:r>
              <a:rPr lang="en-US" sz="3200" dirty="0">
                <a:solidFill>
                  <a:schemeClr val="bg1"/>
                </a:solidFill>
                <a:latin typeface="+mj-lt"/>
                <a:cs typeface="Times New Roman" pitchFamily="18" charset="0"/>
              </a:rPr>
              <a:t>nteraction between humans and the environment </a:t>
            </a:r>
          </a:p>
          <a:p>
            <a:pPr lvl="1"/>
            <a:r>
              <a:rPr lang="en-US" sz="2800" dirty="0">
                <a:latin typeface="+mj-lt"/>
                <a:cs typeface="Times New Roman" pitchFamily="18" charset="0"/>
              </a:rPr>
              <a:t>Demography and disease </a:t>
            </a:r>
          </a:p>
          <a:p>
            <a:pPr lvl="1"/>
            <a:r>
              <a:rPr lang="en-US" sz="2800" dirty="0">
                <a:latin typeface="+mj-lt"/>
                <a:cs typeface="Times New Roman" pitchFamily="18" charset="0"/>
              </a:rPr>
              <a:t>Migration </a:t>
            </a:r>
          </a:p>
          <a:p>
            <a:pPr lvl="1"/>
            <a:r>
              <a:rPr lang="en-US" sz="2800" dirty="0">
                <a:latin typeface="+mj-lt"/>
                <a:cs typeface="Times New Roman" pitchFamily="18" charset="0"/>
              </a:rPr>
              <a:t>Patterns of settlement </a:t>
            </a:r>
          </a:p>
          <a:p>
            <a:pPr lvl="1"/>
            <a:r>
              <a:rPr lang="en-US" sz="2800" dirty="0">
                <a:latin typeface="+mj-lt"/>
                <a:cs typeface="Times New Roman" pitchFamily="18" charset="0"/>
              </a:rPr>
              <a:t>Technology </a:t>
            </a:r>
          </a:p>
          <a:p>
            <a:pPr>
              <a:buNone/>
            </a:pPr>
            <a:endParaRPr lang="en-US" dirty="0"/>
          </a:p>
        </p:txBody>
      </p:sp>
      <p:pic>
        <p:nvPicPr>
          <p:cNvPr id="44036" name="Picture 4" descr="http://gossamerstrands.com/Hist100/100images/000f2413.jpg"/>
          <p:cNvPicPr>
            <a:picLocks noChangeAspect="1" noChangeArrowheads="1"/>
          </p:cNvPicPr>
          <p:nvPr/>
        </p:nvPicPr>
        <p:blipFill>
          <a:blip r:embed="rId2"/>
          <a:srcRect/>
          <a:stretch>
            <a:fillRect/>
          </a:stretch>
        </p:blipFill>
        <p:spPr bwMode="auto">
          <a:xfrm>
            <a:off x="6248400" y="3886200"/>
            <a:ext cx="2514600" cy="2514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077200" y="609600"/>
            <a:ext cx="533400" cy="1323439"/>
          </a:xfrm>
          <a:prstGeom prst="rect">
            <a:avLst/>
          </a:prstGeom>
          <a:noFill/>
        </p:spPr>
        <p:txBody>
          <a:bodyPr wrap="square" rtlCol="0">
            <a:spAutoFit/>
          </a:bodyPr>
          <a:lstStyle/>
          <a:p>
            <a:r>
              <a:rPr lang="en-US" sz="8000" dirty="0">
                <a:solidFill>
                  <a:schemeClr val="bg1"/>
                </a:solidFill>
                <a:latin typeface="Bookman Old Style" panose="02050604050505020204" pitchFamily="18" charset="0"/>
                <a:cs typeface="Courier New" panose="02070309020205020404" pitchFamily="49" charset="0"/>
              </a:rPr>
              <a:t>I</a:t>
            </a:r>
          </a:p>
        </p:txBody>
      </p:sp>
    </p:spTree>
    <p:extLst>
      <p:ext uri="{BB962C8B-B14F-4D97-AF65-F5344CB8AC3E}">
        <p14:creationId xmlns:p14="http://schemas.microsoft.com/office/powerpoint/2010/main" val="29722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7924800" cy="3599316"/>
          </a:xfrm>
        </p:spPr>
        <p:txBody>
          <a:bodyPr>
            <a:normAutofit/>
          </a:bodyPr>
          <a:lstStyle/>
          <a:p>
            <a:pPr marL="0" indent="0">
              <a:buNone/>
            </a:pPr>
            <a:r>
              <a:rPr lang="en-US" sz="3200" dirty="0">
                <a:latin typeface="+mj-lt"/>
                <a:cs typeface="Times New Roman" pitchFamily="18" charset="0"/>
              </a:rPr>
              <a:t>Development and interaction of </a:t>
            </a:r>
            <a:r>
              <a:rPr lang="en-US" sz="3200" b="1" dirty="0">
                <a:solidFill>
                  <a:schemeClr val="bg1"/>
                </a:solidFill>
                <a:latin typeface="+mj-lt"/>
                <a:cs typeface="Times New Roman" pitchFamily="18" charset="0"/>
              </a:rPr>
              <a:t>c</a:t>
            </a:r>
            <a:r>
              <a:rPr lang="en-US" sz="3200" dirty="0">
                <a:solidFill>
                  <a:schemeClr val="bg1"/>
                </a:solidFill>
                <a:latin typeface="+mj-lt"/>
                <a:cs typeface="Times New Roman" pitchFamily="18" charset="0"/>
              </a:rPr>
              <a:t>ultures</a:t>
            </a:r>
          </a:p>
          <a:p>
            <a:pPr marL="0" indent="0">
              <a:buNone/>
            </a:pPr>
            <a:endParaRPr lang="en-US" sz="1100" dirty="0">
              <a:latin typeface="+mj-lt"/>
              <a:cs typeface="Times New Roman" pitchFamily="18" charset="0"/>
            </a:endParaRPr>
          </a:p>
          <a:p>
            <a:pPr lvl="1"/>
            <a:r>
              <a:rPr lang="en-US" sz="2800" dirty="0">
                <a:latin typeface="+mj-lt"/>
                <a:cs typeface="Times New Roman" pitchFamily="18" charset="0"/>
              </a:rPr>
              <a:t>Religions </a:t>
            </a:r>
          </a:p>
          <a:p>
            <a:pPr lvl="1"/>
            <a:r>
              <a:rPr lang="en-US" sz="2800" dirty="0">
                <a:latin typeface="+mj-lt"/>
                <a:cs typeface="Times New Roman" pitchFamily="18" charset="0"/>
              </a:rPr>
              <a:t>Belief systems, philosophies, and ideologies </a:t>
            </a:r>
          </a:p>
          <a:p>
            <a:pPr lvl="1"/>
            <a:r>
              <a:rPr lang="en-US" sz="2800" dirty="0">
                <a:latin typeface="+mj-lt"/>
                <a:cs typeface="Times New Roman" pitchFamily="18" charset="0"/>
              </a:rPr>
              <a:t>Science and technology </a:t>
            </a:r>
          </a:p>
          <a:p>
            <a:pPr lvl="1"/>
            <a:r>
              <a:rPr lang="en-US" sz="2800" dirty="0">
                <a:latin typeface="+mj-lt"/>
                <a:cs typeface="Times New Roman" pitchFamily="18" charset="0"/>
              </a:rPr>
              <a:t>The arts and architecture </a:t>
            </a:r>
          </a:p>
          <a:p>
            <a:endParaRPr lang="en-US" dirty="0"/>
          </a:p>
        </p:txBody>
      </p:sp>
      <p:pic>
        <p:nvPicPr>
          <p:cNvPr id="5" name="Picture 4" descr="http://brian.hoffert.faculty.noctrl.edu/HST330/Buddhism.Siddhartha.Head.png">
            <a:hlinkClick r:id="rId2"/>
          </p:cNvPr>
          <p:cNvPicPr>
            <a:picLocks noChangeAspect="1" noChangeArrowheads="1"/>
          </p:cNvPicPr>
          <p:nvPr/>
        </p:nvPicPr>
        <p:blipFill>
          <a:blip r:embed="rId3"/>
          <a:srcRect/>
          <a:stretch>
            <a:fillRect/>
          </a:stretch>
        </p:blipFill>
        <p:spPr bwMode="auto">
          <a:xfrm>
            <a:off x="6629400" y="4114800"/>
            <a:ext cx="2019300" cy="2524125"/>
          </a:xfrm>
          <a:prstGeom prst="rect">
            <a:avLst/>
          </a:prstGeom>
          <a:ln>
            <a:noFill/>
          </a:ln>
          <a:effectLst>
            <a:softEdge rad="112500"/>
          </a:effectLst>
        </p:spPr>
      </p:pic>
      <p:sp>
        <p:nvSpPr>
          <p:cNvPr id="6" name="TextBox 5"/>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C</a:t>
            </a:r>
          </a:p>
        </p:txBody>
      </p:sp>
      <p:sp>
        <p:nvSpPr>
          <p:cNvPr id="7" name="TextBox 6"/>
          <p:cNvSpPr txBox="1"/>
          <p:nvPr/>
        </p:nvSpPr>
        <p:spPr>
          <a:xfrm>
            <a:off x="76200" y="953869"/>
            <a:ext cx="7543800" cy="646331"/>
          </a:xfrm>
          <a:prstGeom prst="rect">
            <a:avLst/>
          </a:prstGeom>
          <a:noFill/>
        </p:spPr>
        <p:txBody>
          <a:bodyPr wrap="square" rtlCol="0">
            <a:spAutoFit/>
          </a:bodyPr>
          <a:lstStyle/>
          <a:p>
            <a:r>
              <a:rPr lang="en-US" sz="3600" dirty="0"/>
              <a:t>AP World History Themes - Cultural</a:t>
            </a:r>
          </a:p>
        </p:txBody>
      </p:sp>
    </p:spTree>
    <p:extLst>
      <p:ext uri="{BB962C8B-B14F-4D97-AF65-F5344CB8AC3E}">
        <p14:creationId xmlns:p14="http://schemas.microsoft.com/office/powerpoint/2010/main" val="464603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39" y="2133600"/>
            <a:ext cx="8382000" cy="3599316"/>
          </a:xfrm>
        </p:spPr>
        <p:txBody>
          <a:bodyPr/>
          <a:lstStyle/>
          <a:p>
            <a:pPr marL="0" indent="0">
              <a:buNone/>
            </a:pPr>
            <a:r>
              <a:rPr lang="en-US" sz="3200" dirty="0">
                <a:latin typeface="+mj-lt"/>
                <a:cs typeface="Segoe UI Light" panose="020B0502040204020203" pitchFamily="34" charset="0"/>
              </a:rPr>
              <a:t>Creation, expansion, and interaction of </a:t>
            </a:r>
            <a:r>
              <a:rPr lang="en-US" sz="3200" b="1" dirty="0">
                <a:solidFill>
                  <a:schemeClr val="bg1"/>
                </a:solidFill>
                <a:latin typeface="+mj-lt"/>
                <a:cs typeface="Segoe UI Light" panose="020B0502040204020203" pitchFamily="34" charset="0"/>
              </a:rPr>
              <a:t>e</a:t>
            </a:r>
            <a:r>
              <a:rPr lang="en-US" sz="3200" dirty="0">
                <a:solidFill>
                  <a:schemeClr val="bg1"/>
                </a:solidFill>
                <a:latin typeface="+mj-lt"/>
                <a:cs typeface="Segoe UI Light" panose="020B0502040204020203" pitchFamily="34" charset="0"/>
              </a:rPr>
              <a:t>conomic systems </a:t>
            </a:r>
          </a:p>
          <a:p>
            <a:pPr lvl="1"/>
            <a:r>
              <a:rPr lang="en-US" sz="2800" dirty="0">
                <a:latin typeface="+mj-lt"/>
                <a:cs typeface="Segoe UI Light" panose="020B0502040204020203" pitchFamily="34" charset="0"/>
              </a:rPr>
              <a:t>Agricultural and pastoral production </a:t>
            </a:r>
          </a:p>
          <a:p>
            <a:pPr lvl="1"/>
            <a:r>
              <a:rPr lang="en-US" sz="2800" dirty="0">
                <a:latin typeface="+mj-lt"/>
                <a:cs typeface="Segoe UI Light" panose="020B0502040204020203" pitchFamily="34" charset="0"/>
              </a:rPr>
              <a:t>Trade and commerce </a:t>
            </a:r>
          </a:p>
          <a:p>
            <a:pPr lvl="1"/>
            <a:r>
              <a:rPr lang="en-US" sz="2800" dirty="0">
                <a:latin typeface="+mj-lt"/>
                <a:cs typeface="Segoe UI Light" panose="020B0502040204020203" pitchFamily="34" charset="0"/>
              </a:rPr>
              <a:t>Labor systems </a:t>
            </a:r>
          </a:p>
          <a:p>
            <a:pPr lvl="1"/>
            <a:r>
              <a:rPr lang="en-US" sz="2800" dirty="0">
                <a:latin typeface="+mj-lt"/>
                <a:cs typeface="Segoe UI Light" panose="020B0502040204020203" pitchFamily="34" charset="0"/>
              </a:rPr>
              <a:t>Industrialization </a:t>
            </a:r>
          </a:p>
          <a:p>
            <a:pPr marL="0" indent="0">
              <a:buNone/>
            </a:pPr>
            <a:endParaRPr lang="en-US" dirty="0"/>
          </a:p>
        </p:txBody>
      </p:sp>
      <p:pic>
        <p:nvPicPr>
          <p:cNvPr id="6" name="Picture 2" descr="http://www.lawrence.edu/dept/student_dean/multicultural_affairs/Images%20&amp;%20Docs/silkroad.jpg"/>
          <p:cNvPicPr>
            <a:picLocks noChangeAspect="1" noChangeArrowheads="1"/>
          </p:cNvPicPr>
          <p:nvPr/>
        </p:nvPicPr>
        <p:blipFill>
          <a:blip r:embed="rId2"/>
          <a:srcRect/>
          <a:stretch>
            <a:fillRect/>
          </a:stretch>
        </p:blipFill>
        <p:spPr bwMode="auto">
          <a:xfrm>
            <a:off x="4325894" y="4398096"/>
            <a:ext cx="4513306" cy="2155104"/>
          </a:xfrm>
          <a:prstGeom prst="rect">
            <a:avLst/>
          </a:prstGeom>
          <a:noFill/>
        </p:spPr>
      </p:pic>
      <p:sp>
        <p:nvSpPr>
          <p:cNvPr id="5" name="TextBox 4"/>
          <p:cNvSpPr txBox="1"/>
          <p:nvPr/>
        </p:nvSpPr>
        <p:spPr>
          <a:xfrm>
            <a:off x="8153400" y="609600"/>
            <a:ext cx="533400" cy="1200329"/>
          </a:xfrm>
          <a:prstGeom prst="rect">
            <a:avLst/>
          </a:prstGeom>
          <a:noFill/>
        </p:spPr>
        <p:txBody>
          <a:bodyPr wrap="square" rtlCol="0">
            <a:spAutoFit/>
          </a:bodyPr>
          <a:lstStyle/>
          <a:p>
            <a:r>
              <a:rPr lang="en-US" sz="7200" dirty="0">
                <a:solidFill>
                  <a:schemeClr val="bg1"/>
                </a:solidFill>
              </a:rPr>
              <a:t>E</a:t>
            </a:r>
          </a:p>
        </p:txBody>
      </p:sp>
      <p:sp>
        <p:nvSpPr>
          <p:cNvPr id="8" name="TextBox 7"/>
          <p:cNvSpPr txBox="1"/>
          <p:nvPr/>
        </p:nvSpPr>
        <p:spPr>
          <a:xfrm>
            <a:off x="76200" y="953869"/>
            <a:ext cx="7543800" cy="615553"/>
          </a:xfrm>
          <a:prstGeom prst="rect">
            <a:avLst/>
          </a:prstGeom>
          <a:noFill/>
        </p:spPr>
        <p:txBody>
          <a:bodyPr wrap="square" rtlCol="0">
            <a:spAutoFit/>
          </a:bodyPr>
          <a:lstStyle/>
          <a:p>
            <a:r>
              <a:rPr lang="en-US" sz="3400" dirty="0"/>
              <a:t>AP World History Themes - Economic</a:t>
            </a:r>
          </a:p>
        </p:txBody>
      </p:sp>
    </p:spTree>
    <p:extLst>
      <p:ext uri="{BB962C8B-B14F-4D97-AF65-F5344CB8AC3E}">
        <p14:creationId xmlns:p14="http://schemas.microsoft.com/office/powerpoint/2010/main" val="190328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36873"/>
            <a:ext cx="7772400" cy="3599316"/>
          </a:xfrm>
        </p:spPr>
        <p:txBody>
          <a:bodyPr>
            <a:normAutofit fontScale="92500" lnSpcReduction="10000"/>
          </a:bodyPr>
          <a:lstStyle/>
          <a:p>
            <a:pPr marL="0" indent="0">
              <a:buNone/>
            </a:pPr>
            <a:r>
              <a:rPr lang="en-US" sz="3500" b="1" dirty="0"/>
              <a:t>Always keep in mind what the study of world history is really all about:</a:t>
            </a:r>
          </a:p>
          <a:p>
            <a:pPr>
              <a:buNone/>
            </a:pPr>
            <a:endParaRPr lang="en-US" sz="900" dirty="0"/>
          </a:p>
          <a:p>
            <a:pPr lvl="0"/>
            <a:r>
              <a:rPr lang="en-US" sz="3200" b="1" dirty="0">
                <a:solidFill>
                  <a:schemeClr val="bg1"/>
                </a:solidFill>
              </a:rPr>
              <a:t>Our world, our history, and our human stories are interconnected.</a:t>
            </a:r>
            <a:endParaRPr lang="en-US" sz="3200" dirty="0">
              <a:solidFill>
                <a:schemeClr val="bg1"/>
              </a:solidFill>
            </a:endParaRPr>
          </a:p>
          <a:p>
            <a:pPr lvl="0"/>
            <a:r>
              <a:rPr lang="en-US" sz="3200" b="1" dirty="0">
                <a:solidFill>
                  <a:schemeClr val="bg1"/>
                </a:solidFill>
              </a:rPr>
              <a:t>Current events have historical roots.</a:t>
            </a:r>
            <a:endParaRPr lang="en-US" sz="3200" dirty="0">
              <a:solidFill>
                <a:schemeClr val="bg1"/>
              </a:solidFill>
            </a:endParaRPr>
          </a:p>
          <a:p>
            <a:pPr lvl="0"/>
            <a:r>
              <a:rPr lang="en-US" sz="3200" b="1" dirty="0">
                <a:solidFill>
                  <a:schemeClr val="bg1"/>
                </a:solidFill>
              </a:rPr>
              <a:t>To understand the present, the past must be examined.</a:t>
            </a:r>
            <a:endParaRPr lang="en-US" sz="3200" dirty="0">
              <a:solidFill>
                <a:schemeClr val="bg1"/>
              </a:solidFill>
            </a:endParaRPr>
          </a:p>
          <a:p>
            <a:endParaRPr lang="en-US" dirty="0"/>
          </a:p>
        </p:txBody>
      </p:sp>
      <p:sp>
        <p:nvSpPr>
          <p:cNvPr id="5" name="TextBox 4"/>
          <p:cNvSpPr txBox="1"/>
          <p:nvPr/>
        </p:nvSpPr>
        <p:spPr>
          <a:xfrm>
            <a:off x="609600" y="953869"/>
            <a:ext cx="7543800" cy="646331"/>
          </a:xfrm>
          <a:prstGeom prst="rect">
            <a:avLst/>
          </a:prstGeom>
          <a:noFill/>
        </p:spPr>
        <p:txBody>
          <a:bodyPr wrap="square" rtlCol="0">
            <a:spAutoFit/>
          </a:bodyPr>
          <a:lstStyle/>
          <a:p>
            <a:r>
              <a:rPr lang="en-US" sz="3600" dirty="0"/>
              <a:t>And finally the last word…</a:t>
            </a:r>
          </a:p>
        </p:txBody>
      </p:sp>
    </p:spTree>
    <p:extLst>
      <p:ext uri="{BB962C8B-B14F-4D97-AF65-F5344CB8AC3E}">
        <p14:creationId xmlns:p14="http://schemas.microsoft.com/office/powerpoint/2010/main" val="165330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6309741" cy="923330"/>
          </a:xfrm>
          <a:prstGeom prst="rect">
            <a:avLst/>
          </a:prstGeom>
          <a:noFill/>
        </p:spPr>
        <p:txBody>
          <a:bodyPr wrap="none" rtlCol="0">
            <a:spAutoFit/>
          </a:bodyPr>
          <a:lstStyle/>
          <a:p>
            <a:r>
              <a:rPr lang="en-US" sz="5400" dirty="0">
                <a:latin typeface="Blackadder ITC" pitchFamily="82" charset="0"/>
              </a:rPr>
              <a:t>And so our journey begins!</a:t>
            </a:r>
          </a:p>
        </p:txBody>
      </p:sp>
      <p:pic>
        <p:nvPicPr>
          <p:cNvPr id="8194" name="Picture 2" descr="http://www.creedcodecult.com/wp-content/uploads/2013/12/hobb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77724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1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imesonline.typepad.com/photos/uncategorized/2009/03/12/voltaire.jpg"/>
          <p:cNvPicPr>
            <a:picLocks noChangeAspect="1" noChangeArrowheads="1"/>
          </p:cNvPicPr>
          <p:nvPr/>
        </p:nvPicPr>
        <p:blipFill>
          <a:blip r:embed="rId2"/>
          <a:srcRect/>
          <a:stretch>
            <a:fillRect/>
          </a:stretch>
        </p:blipFill>
        <p:spPr bwMode="auto">
          <a:xfrm>
            <a:off x="238125" y="1447800"/>
            <a:ext cx="4181475" cy="4714875"/>
          </a:xfrm>
          <a:prstGeom prst="rect">
            <a:avLst/>
          </a:prstGeom>
          <a:ln>
            <a:noFill/>
          </a:ln>
          <a:effectLst>
            <a:softEdge rad="112500"/>
          </a:effectLst>
        </p:spPr>
      </p:pic>
      <p:sp>
        <p:nvSpPr>
          <p:cNvPr id="5" name="Cloud Callout 4"/>
          <p:cNvSpPr/>
          <p:nvPr/>
        </p:nvSpPr>
        <p:spPr>
          <a:xfrm>
            <a:off x="4648200" y="381000"/>
            <a:ext cx="4038600" cy="2438400"/>
          </a:xfrm>
          <a:prstGeom prst="cloudCallout">
            <a:avLst>
              <a:gd name="adj1" fmla="val -66369"/>
              <a:gd name="adj2" fmla="val 648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chemeClr val="accent1">
                    <a:lumMod val="50000"/>
                  </a:schemeClr>
                </a:solidFill>
              </a:rPr>
              <a:t>History is the lie commonly agreed upon.</a:t>
            </a:r>
          </a:p>
        </p:txBody>
      </p:sp>
      <p:sp>
        <p:nvSpPr>
          <p:cNvPr id="6" name="TextBox 5"/>
          <p:cNvSpPr txBox="1"/>
          <p:nvPr/>
        </p:nvSpPr>
        <p:spPr>
          <a:xfrm>
            <a:off x="4267200" y="4834116"/>
            <a:ext cx="5181600" cy="1261884"/>
          </a:xfrm>
          <a:prstGeom prst="rect">
            <a:avLst/>
          </a:prstGeom>
          <a:noFill/>
        </p:spPr>
        <p:txBody>
          <a:bodyPr wrap="square" rtlCol="0">
            <a:spAutoFit/>
          </a:bodyPr>
          <a:lstStyle/>
          <a:p>
            <a:r>
              <a:rPr lang="en-US" sz="2800" dirty="0"/>
              <a:t>Voltaire, 18</a:t>
            </a:r>
            <a:r>
              <a:rPr lang="en-US" sz="2800" baseline="30000" dirty="0"/>
              <a:t>th</a:t>
            </a:r>
            <a:r>
              <a:rPr lang="en-US" sz="2800" dirty="0"/>
              <a:t> century </a:t>
            </a:r>
          </a:p>
          <a:p>
            <a:r>
              <a:rPr lang="en-US" sz="2400" i="1" dirty="0"/>
              <a:t>French writer, philosopher, and Enlightenment thinker</a:t>
            </a:r>
          </a:p>
        </p:txBody>
      </p:sp>
    </p:spTree>
    <p:extLst>
      <p:ext uri="{BB962C8B-B14F-4D97-AF65-F5344CB8AC3E}">
        <p14:creationId xmlns:p14="http://schemas.microsoft.com/office/powerpoint/2010/main" val="3821828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 how do we know the “truth” when studying history?</a:t>
            </a:r>
          </a:p>
        </p:txBody>
      </p:sp>
      <p:pic>
        <p:nvPicPr>
          <p:cNvPr id="2054" name="Picture 6" descr="http://tkgenius.com/wp-content/uploads/2014/01/tru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252722"/>
            <a:ext cx="2743200" cy="1995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468940"/>
            <a:ext cx="7774161" cy="1569660"/>
          </a:xfrm>
          <a:prstGeom prst="rect">
            <a:avLst/>
          </a:prstGeom>
          <a:noFill/>
        </p:spPr>
        <p:txBody>
          <a:bodyPr wrap="square" rtlCol="0">
            <a:spAutoFit/>
          </a:bodyPr>
          <a:lstStyle/>
          <a:p>
            <a:r>
              <a:rPr lang="en-US" sz="3200" b="1" dirty="0"/>
              <a:t>Beware of the half truth. You may have gotten hold of the wrong half.</a:t>
            </a:r>
          </a:p>
          <a:p>
            <a:r>
              <a:rPr lang="en-US" sz="3200" b="1" dirty="0"/>
              <a:t>								-Unknown Source</a:t>
            </a:r>
          </a:p>
        </p:txBody>
      </p:sp>
      <p:pic>
        <p:nvPicPr>
          <p:cNvPr id="2058" name="Picture 10" descr="http://religionnews.com/wp-content/uploads/2016/01/tr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343400"/>
            <a:ext cx="262758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58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Using AP History Disciplinary Practices and Historical Reasoning Skills</a:t>
            </a:r>
          </a:p>
        </p:txBody>
      </p:sp>
      <p:sp>
        <p:nvSpPr>
          <p:cNvPr id="5" name="TextBox 4"/>
          <p:cNvSpPr txBox="1"/>
          <p:nvPr/>
        </p:nvSpPr>
        <p:spPr>
          <a:xfrm>
            <a:off x="304800" y="2139583"/>
            <a:ext cx="8610600" cy="4316566"/>
          </a:xfrm>
          <a:prstGeom prst="rect">
            <a:avLst/>
          </a:prstGeom>
          <a:noFill/>
        </p:spPr>
        <p:txBody>
          <a:bodyPr wrap="square" rtlCol="0">
            <a:spAutoFit/>
          </a:bodyPr>
          <a:lstStyle/>
          <a:p>
            <a:r>
              <a:rPr lang="en-US" sz="2400" b="1" dirty="0"/>
              <a:t>As students of history, the best we can do is study history analytically and critically - - we will do this by developing our </a:t>
            </a:r>
            <a:r>
              <a:rPr lang="en-US" sz="2400" b="1" u="sng" dirty="0">
                <a:solidFill>
                  <a:schemeClr val="bg1"/>
                </a:solidFill>
              </a:rPr>
              <a:t>historical reasoning skills and practices</a:t>
            </a:r>
            <a:r>
              <a:rPr lang="en-US" sz="2400" b="1" dirty="0">
                <a:solidFill>
                  <a:schemeClr val="bg1"/>
                </a:solidFill>
              </a:rPr>
              <a:t>:</a:t>
            </a:r>
          </a:p>
          <a:p>
            <a:endParaRPr lang="en-US" sz="2400" b="1" dirty="0"/>
          </a:p>
          <a:p>
            <a:pPr marL="457200" indent="-457200">
              <a:buAutoNum type="arabicPeriod"/>
            </a:pPr>
            <a:r>
              <a:rPr lang="en-US" sz="2400" b="1" dirty="0">
                <a:solidFill>
                  <a:schemeClr val="bg1"/>
                </a:solidFill>
              </a:rPr>
              <a:t>Analyzing evidence and developing historical arguments </a:t>
            </a:r>
            <a:r>
              <a:rPr lang="en-US" sz="2400" b="1" dirty="0"/>
              <a:t>– we will analyze both the historical content and the </a:t>
            </a:r>
            <a:r>
              <a:rPr lang="en-US" sz="2400" b="1" u="sng" dirty="0"/>
              <a:t>sourcing</a:t>
            </a:r>
            <a:r>
              <a:rPr lang="en-US" sz="2400" b="1" dirty="0"/>
              <a:t> of primary and secondary documents, then use the results of our analyses to develop sound arguments.  In addition, we will analyze and evaluate the different ways 	historians interpret the past (an important component 	of </a:t>
            </a:r>
            <a:r>
              <a:rPr lang="en-US" sz="2400" b="1" i="1" u="sng" dirty="0"/>
              <a:t>historiography.</a:t>
            </a:r>
            <a:r>
              <a:rPr lang="en-US" sz="2400" b="1" dirty="0"/>
              <a:t>)</a:t>
            </a:r>
          </a:p>
          <a:p>
            <a:endParaRPr lang="en-US" sz="1050" b="1" dirty="0"/>
          </a:p>
        </p:txBody>
      </p:sp>
    </p:spTree>
    <p:extLst>
      <p:ext uri="{BB962C8B-B14F-4D97-AF65-F5344CB8AC3E}">
        <p14:creationId xmlns:p14="http://schemas.microsoft.com/office/powerpoint/2010/main" val="157449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79571"/>
            <a:ext cx="8839200" cy="4154984"/>
          </a:xfrm>
          <a:prstGeom prst="rect">
            <a:avLst/>
          </a:prstGeom>
          <a:noFill/>
        </p:spPr>
        <p:txBody>
          <a:bodyPr wrap="square" rtlCol="0">
            <a:spAutoFit/>
          </a:bodyPr>
          <a:lstStyle/>
          <a:p>
            <a:pPr marL="457200" indent="-457200">
              <a:buAutoNum type="arabicPeriod" startAt="2"/>
            </a:pPr>
            <a:r>
              <a:rPr lang="en-US" sz="2800" b="1" dirty="0">
                <a:solidFill>
                  <a:schemeClr val="bg1"/>
                </a:solidFill>
              </a:rPr>
              <a:t>Contextualization</a:t>
            </a:r>
            <a:r>
              <a:rPr lang="en-US" sz="2800" b="1" dirty="0"/>
              <a:t> – we will work on connecting historical events to broader contexts of time and place (and vice versa.)</a:t>
            </a:r>
          </a:p>
          <a:p>
            <a:pPr marL="457200" indent="-457200">
              <a:buFontTx/>
              <a:buAutoNum type="arabicPeriod" startAt="2"/>
            </a:pPr>
            <a:endParaRPr lang="en-US" sz="2800" b="1" dirty="0">
              <a:solidFill>
                <a:schemeClr val="bg1"/>
              </a:solidFill>
            </a:endParaRPr>
          </a:p>
          <a:p>
            <a:pPr marL="457200" indent="-457200">
              <a:buFontTx/>
              <a:buAutoNum type="arabicPeriod" startAt="2"/>
            </a:pPr>
            <a:r>
              <a:rPr lang="en-US" sz="2800" b="1" dirty="0">
                <a:solidFill>
                  <a:schemeClr val="bg1"/>
                </a:solidFill>
              </a:rPr>
              <a:t>Comparison </a:t>
            </a:r>
            <a:r>
              <a:rPr lang="en-US" sz="2800" b="1" dirty="0"/>
              <a:t>– we will identify and analyze similarities and differences among societies, historical processes, and historical events and patterns.</a:t>
            </a:r>
            <a:endParaRPr lang="en-US" sz="2800" b="1" dirty="0"/>
          </a:p>
          <a:p>
            <a:endParaRPr lang="en-US" sz="1000" b="1" dirty="0"/>
          </a:p>
          <a:p>
            <a:endParaRPr lang="en-US" sz="1000" b="1" dirty="0"/>
          </a:p>
          <a:p>
            <a:endParaRPr lang="en-US" sz="1000" b="1" dirty="0"/>
          </a:p>
          <a:p>
            <a:endParaRPr lang="en-US" sz="1000" b="1" dirty="0"/>
          </a:p>
        </p:txBody>
      </p:sp>
      <p:sp>
        <p:nvSpPr>
          <p:cNvPr id="6" name="Title 1"/>
          <p:cNvSpPr>
            <a:spLocks noGrp="1"/>
          </p:cNvSpPr>
          <p:nvPr>
            <p:ph type="title"/>
          </p:nvPr>
        </p:nvSpPr>
        <p:spPr>
          <a:xfrm>
            <a:off x="531639" y="753228"/>
            <a:ext cx="6896534" cy="1080938"/>
          </a:xfrm>
        </p:spPr>
        <p:txBody>
          <a:bodyPr>
            <a:normAutofit/>
          </a:bodyPr>
          <a:lstStyle/>
          <a:p>
            <a:r>
              <a:rPr lang="en-US" dirty="0"/>
              <a:t>Using Historical Reasoning Skills</a:t>
            </a:r>
          </a:p>
        </p:txBody>
      </p:sp>
    </p:spTree>
    <p:extLst>
      <p:ext uri="{BB962C8B-B14F-4D97-AF65-F5344CB8AC3E}">
        <p14:creationId xmlns:p14="http://schemas.microsoft.com/office/powerpoint/2010/main" val="320345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514600"/>
            <a:ext cx="8001000" cy="3108543"/>
          </a:xfrm>
          <a:prstGeom prst="rect">
            <a:avLst/>
          </a:prstGeom>
          <a:noFill/>
        </p:spPr>
        <p:txBody>
          <a:bodyPr wrap="square" rtlCol="0">
            <a:spAutoFit/>
          </a:bodyPr>
          <a:lstStyle/>
          <a:p>
            <a:pPr marL="457200" indent="-457200">
              <a:buAutoNum type="arabicPeriod" startAt="4"/>
            </a:pPr>
            <a:r>
              <a:rPr lang="en-US" sz="2800" b="1" dirty="0">
                <a:solidFill>
                  <a:schemeClr val="bg1"/>
                </a:solidFill>
              </a:rPr>
              <a:t>Causation </a:t>
            </a:r>
            <a:r>
              <a:rPr lang="en-US" sz="2800" b="1" dirty="0"/>
              <a:t>– we will identify and analyze historical causes and effects</a:t>
            </a:r>
          </a:p>
          <a:p>
            <a:endParaRPr lang="en-US" sz="2800" b="1" dirty="0">
              <a:solidFill>
                <a:schemeClr val="bg1"/>
              </a:solidFill>
            </a:endParaRPr>
          </a:p>
          <a:p>
            <a:r>
              <a:rPr lang="en-US" sz="2800" b="1" dirty="0">
                <a:solidFill>
                  <a:schemeClr val="bg1"/>
                </a:solidFill>
              </a:rPr>
              <a:t>5. Change and Continuity over Time </a:t>
            </a:r>
            <a:r>
              <a:rPr lang="en-US" sz="2800" b="1" dirty="0"/>
              <a:t>- we 	will trace 	and explain historical changes 	as well as 	historical constants, or 	continuities over time.</a:t>
            </a:r>
          </a:p>
        </p:txBody>
      </p:sp>
      <p:sp>
        <p:nvSpPr>
          <p:cNvPr id="6" name="Title 1"/>
          <p:cNvSpPr>
            <a:spLocks noGrp="1"/>
          </p:cNvSpPr>
          <p:nvPr>
            <p:ph type="title"/>
          </p:nvPr>
        </p:nvSpPr>
        <p:spPr>
          <a:xfrm>
            <a:off x="531639" y="753228"/>
            <a:ext cx="6896534" cy="1080938"/>
          </a:xfrm>
        </p:spPr>
        <p:txBody>
          <a:bodyPr>
            <a:normAutofit/>
          </a:bodyPr>
          <a:lstStyle/>
          <a:p>
            <a:r>
              <a:rPr lang="en-US" sz="3200" dirty="0"/>
              <a:t>Using Historical Thinking Skills</a:t>
            </a:r>
          </a:p>
        </p:txBody>
      </p:sp>
    </p:spTree>
    <p:extLst>
      <p:ext uri="{BB962C8B-B14F-4D97-AF65-F5344CB8AC3E}">
        <p14:creationId xmlns:p14="http://schemas.microsoft.com/office/powerpoint/2010/main" val="154396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nvtjtaTjq_zzUM:http://www.boston.com/ae/theater_arts/exhibitionist/Discovery-Globe-thumb.jpg">
            <a:hlinkClick r:id="rId3"/>
          </p:cNvPr>
          <p:cNvPicPr>
            <a:picLocks noChangeAspect="1" noChangeArrowheads="1"/>
          </p:cNvPicPr>
          <p:nvPr/>
        </p:nvPicPr>
        <p:blipFill>
          <a:blip r:embed="rId4"/>
          <a:srcRect/>
          <a:stretch>
            <a:fillRect/>
          </a:stretch>
        </p:blipFill>
        <p:spPr bwMode="auto">
          <a:xfrm>
            <a:off x="4876800" y="304800"/>
            <a:ext cx="1969477" cy="2057400"/>
          </a:xfrm>
          <a:prstGeom prst="rect">
            <a:avLst/>
          </a:prstGeom>
          <a:noFill/>
        </p:spPr>
      </p:pic>
      <p:sp>
        <p:nvSpPr>
          <p:cNvPr id="2" name="TextBox 1"/>
          <p:cNvSpPr txBox="1"/>
          <p:nvPr/>
        </p:nvSpPr>
        <p:spPr>
          <a:xfrm>
            <a:off x="304800" y="2667000"/>
            <a:ext cx="8458200" cy="3539430"/>
          </a:xfrm>
          <a:prstGeom prst="rect">
            <a:avLst/>
          </a:prstGeom>
          <a:noFill/>
        </p:spPr>
        <p:txBody>
          <a:bodyPr wrap="square" rtlCol="0">
            <a:spAutoFit/>
          </a:bodyPr>
          <a:lstStyle/>
          <a:p>
            <a:pPr algn="just"/>
            <a:r>
              <a:rPr lang="en-US" sz="3200" b="1" u="sng" dirty="0">
                <a:solidFill>
                  <a:schemeClr val="bg1"/>
                </a:solidFill>
              </a:rPr>
              <a:t>History</a:t>
            </a:r>
            <a:r>
              <a:rPr lang="en-US" sz="3200" b="1" dirty="0">
                <a:solidFill>
                  <a:schemeClr val="bg1"/>
                </a:solidFill>
              </a:rPr>
              <a:t> </a:t>
            </a:r>
            <a:r>
              <a:rPr lang="en-US" sz="3200" b="1" dirty="0"/>
              <a:t>is the study of the human past.  Based on careful analysis of surviving texts (primary and secondary sources) and artifacts (objects made by humans,)  historians attempt to reconstruct the past events and processes which have created our current world.</a:t>
            </a:r>
            <a:endParaRPr lang="en-US" sz="3200" dirty="0"/>
          </a:p>
        </p:txBody>
      </p:sp>
      <p:sp>
        <p:nvSpPr>
          <p:cNvPr id="3" name="TextBox 2"/>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nvtjtaTjq_zzUM:http://www.boston.com/ae/theater_arts/exhibitionist/Discovery-Globe-thumb.jpg">
            <a:hlinkClick r:id="rId3"/>
          </p:cNvPr>
          <p:cNvPicPr>
            <a:picLocks noChangeAspect="1" noChangeArrowheads="1"/>
          </p:cNvPicPr>
          <p:nvPr/>
        </p:nvPicPr>
        <p:blipFill>
          <a:blip r:embed="rId4"/>
          <a:srcRect/>
          <a:stretch>
            <a:fillRect/>
          </a:stretch>
        </p:blipFill>
        <p:spPr bwMode="auto">
          <a:xfrm>
            <a:off x="4964723" y="304800"/>
            <a:ext cx="1969477" cy="2057400"/>
          </a:xfrm>
          <a:prstGeom prst="rect">
            <a:avLst/>
          </a:prstGeom>
          <a:noFill/>
        </p:spPr>
      </p:pic>
      <p:sp>
        <p:nvSpPr>
          <p:cNvPr id="2" name="TextBox 1"/>
          <p:cNvSpPr txBox="1"/>
          <p:nvPr/>
        </p:nvSpPr>
        <p:spPr>
          <a:xfrm>
            <a:off x="304800" y="2667000"/>
            <a:ext cx="8153400" cy="3570208"/>
          </a:xfrm>
          <a:prstGeom prst="rect">
            <a:avLst/>
          </a:prstGeom>
          <a:noFill/>
        </p:spPr>
        <p:txBody>
          <a:bodyPr wrap="square" rtlCol="0">
            <a:spAutoFit/>
          </a:bodyPr>
          <a:lstStyle/>
          <a:p>
            <a:pPr algn="just"/>
            <a:r>
              <a:rPr lang="en-US" sz="3200" b="1" u="sng" dirty="0">
                <a:solidFill>
                  <a:schemeClr val="bg1"/>
                </a:solidFill>
              </a:rPr>
              <a:t>Historiography:</a:t>
            </a:r>
          </a:p>
          <a:p>
            <a:pPr algn="just"/>
            <a:endParaRPr lang="en-US" sz="1400" b="1" u="sng" dirty="0">
              <a:solidFill>
                <a:schemeClr val="bg1"/>
              </a:solidFill>
            </a:endParaRPr>
          </a:p>
          <a:p>
            <a:pPr algn="just"/>
            <a:r>
              <a:rPr lang="en-US" sz="3200" b="1" dirty="0"/>
              <a:t>The study of the principles, theory, and history of historical writing and record keeping. </a:t>
            </a:r>
          </a:p>
          <a:p>
            <a:pPr algn="just"/>
            <a:endParaRPr lang="en-US" sz="2800" b="1" dirty="0"/>
          </a:p>
          <a:p>
            <a:pPr algn="just"/>
            <a:r>
              <a:rPr lang="en-US" sz="2800" b="1" dirty="0">
                <a:hlinkClick r:id="rId5"/>
              </a:rPr>
              <a:t>http://qcpages.qc.cuny.edu/writing/history/critical/historiography.html</a:t>
            </a:r>
            <a:endParaRPr lang="en-US" sz="2800" dirty="0">
              <a:solidFill>
                <a:schemeClr val="bg1"/>
              </a:solidFill>
            </a:endParaRPr>
          </a:p>
        </p:txBody>
      </p:sp>
      <p:sp>
        <p:nvSpPr>
          <p:cNvPr id="7" name="TextBox 6"/>
          <p:cNvSpPr txBox="1"/>
          <p:nvPr/>
        </p:nvSpPr>
        <p:spPr>
          <a:xfrm>
            <a:off x="304800" y="990600"/>
            <a:ext cx="4876800" cy="646331"/>
          </a:xfrm>
          <a:prstGeom prst="rect">
            <a:avLst/>
          </a:prstGeom>
          <a:noFill/>
        </p:spPr>
        <p:txBody>
          <a:bodyPr wrap="square" rtlCol="0">
            <a:spAutoFit/>
          </a:bodyPr>
          <a:lstStyle/>
          <a:p>
            <a:r>
              <a:rPr lang="en-US" sz="3600" dirty="0"/>
              <a:t>So what </a:t>
            </a:r>
            <a:r>
              <a:rPr lang="en-US" sz="3600" i="1" dirty="0"/>
              <a:t>is</a:t>
            </a:r>
            <a:r>
              <a:rPr lang="en-US" sz="3600" dirty="0"/>
              <a:t> history?</a:t>
            </a:r>
          </a:p>
        </p:txBody>
      </p:sp>
    </p:spTree>
    <p:extLst>
      <p:ext uri="{BB962C8B-B14F-4D97-AF65-F5344CB8AC3E}">
        <p14:creationId xmlns:p14="http://schemas.microsoft.com/office/powerpoint/2010/main" val="2933979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2154</TotalTime>
  <Words>1070</Words>
  <Application>Microsoft Office PowerPoint</Application>
  <PresentationFormat>On-screen Show (4:3)</PresentationFormat>
  <Paragraphs>129</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Andalus</vt:lpstr>
      <vt:lpstr>Arial</vt:lpstr>
      <vt:lpstr>Blackadder ITC</vt:lpstr>
      <vt:lpstr>Bookman Old Style</vt:lpstr>
      <vt:lpstr>Calibri</vt:lpstr>
      <vt:lpstr>Courier New</vt:lpstr>
      <vt:lpstr>Segoe UI Light</vt:lpstr>
      <vt:lpstr>Times New Roman</vt:lpstr>
      <vt:lpstr>Trebuchet MS</vt:lpstr>
      <vt:lpstr>Wingdings</vt:lpstr>
      <vt:lpstr>Berlin</vt:lpstr>
      <vt:lpstr>PowerPoint Presentation</vt:lpstr>
      <vt:lpstr>What is your definition of history?</vt:lpstr>
      <vt:lpstr>PowerPoint Presentation</vt:lpstr>
      <vt:lpstr>So how do we know the “truth” when studying history?</vt:lpstr>
      <vt:lpstr>Using AP History Disciplinary Practices and Historical Reasoning Skills</vt:lpstr>
      <vt:lpstr>Using Historical Reasoning Skills</vt:lpstr>
      <vt:lpstr>Using Historical 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World History Themes– Interactions between humans and the environment</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David Craddock</cp:lastModifiedBy>
  <cp:revision>125</cp:revision>
  <cp:lastPrinted>2014-08-05T23:08:27Z</cp:lastPrinted>
  <dcterms:created xsi:type="dcterms:W3CDTF">2010-05-04T12:44:23Z</dcterms:created>
  <dcterms:modified xsi:type="dcterms:W3CDTF">2017-08-19T17:56:35Z</dcterms:modified>
</cp:coreProperties>
</file>