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3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C485-DFFE-40BE-923C-19A439F3746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B6BE-2102-46F9-9A4C-8B3723B67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A511ECD-347E-4B13-BA4D-431670A6F172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12788"/>
            <a:ext cx="4471988" cy="33543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70388"/>
            <a:ext cx="5005388" cy="406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B553413-E803-4C57-8269-D561D2CE797F}" type="slidenum">
              <a:rPr lang="en-US" altLang="en-US" smtClean="0">
                <a:latin typeface="Arial" charset="0"/>
              </a:rPr>
              <a:pPr/>
              <a:t>34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1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1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6A26-43A5-43F7-9952-8260D2F33BB7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D609-63CC-4FDA-8B37-B8815942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8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dia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828800"/>
            <a:ext cx="7467600" cy="2743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000" b="1" dirty="0" smtClean="0"/>
              <a:t>Migrations: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i="1" dirty="0" smtClean="0"/>
              <a:t>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200" b="1" i="1" dirty="0" smtClean="0">
                <a:solidFill>
                  <a:srgbClr val="FF0000"/>
                </a:solidFill>
              </a:rPr>
              <a:t>Why, Where, and the Impact of the Movement of Peoples</a:t>
            </a:r>
          </a:p>
        </p:txBody>
      </p:sp>
    </p:spTree>
    <p:extLst>
      <p:ext uri="{BB962C8B-B14F-4D97-AF65-F5344CB8AC3E}">
        <p14:creationId xmlns:p14="http://schemas.microsoft.com/office/powerpoint/2010/main" val="291840537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1295400" y="4572000"/>
            <a:ext cx="6781800" cy="762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4000" b="1" smtClean="0"/>
              <a:t>Historical Colonial Movements of Peoples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1066800" y="2682875"/>
            <a:ext cx="7391400" cy="1736725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6000" smtClean="0"/>
              <a:t>“</a:t>
            </a:r>
            <a:r>
              <a:rPr lang="en-US" sz="6000" b="1" smtClean="0"/>
              <a:t>The Government Would Like You To Move to This New Place”</a:t>
            </a:r>
          </a:p>
        </p:txBody>
      </p:sp>
    </p:spTree>
    <p:extLst>
      <p:ext uri="{BB962C8B-B14F-4D97-AF65-F5344CB8AC3E}">
        <p14:creationId xmlns:p14="http://schemas.microsoft.com/office/powerpoint/2010/main" val="69149152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What is colonization?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>
                <a:effectLst/>
              </a:rPr>
              <a:t>Definition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ffectLst/>
              </a:rPr>
              <a:t>Extension of sovereign control over neighboring territory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>
                <a:effectLst/>
              </a:rPr>
              <a:t>Colonialism: The physical settlement of your people abroad 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>
                <a:effectLst/>
              </a:rPr>
              <a:t>Neo-Imperialism: Control land to exploit resources but no (or very little) settlement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ffectLst/>
              </a:rPr>
              <a:t>National populations resettled onto conquered lands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ffectLst/>
              </a:rPr>
              <a:t>Indigenous populations displaced, assimilated, eliminated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ffectLst/>
              </a:rPr>
              <a:t>Local labor resources controlled, markets exploited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ffectLst/>
              </a:rPr>
              <a:t>New socio-economic, linguistic, religious, culture introduced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effectLst/>
              </a:rPr>
              <a:t>Types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ffectLst/>
              </a:rPr>
              <a:t>Settler Colonies – Some Examples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err="1" smtClean="0">
                <a:effectLst/>
              </a:rPr>
              <a:t>Phoencians</a:t>
            </a:r>
            <a:r>
              <a:rPr lang="en-US" altLang="en-US" sz="1600" dirty="0" smtClean="0">
                <a:effectLst/>
              </a:rPr>
              <a:t>, Greeks, and Romans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>
                <a:effectLst/>
              </a:rPr>
              <a:t>Arabs, Turks, Mongols, and Ottomans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err="1" smtClean="0">
                <a:effectLst/>
              </a:rPr>
              <a:t>Malayo</a:t>
            </a:r>
            <a:r>
              <a:rPr lang="en-US" altLang="en-US" sz="1600" dirty="0" smtClean="0">
                <a:effectLst/>
              </a:rPr>
              <a:t>-Polynesians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>
                <a:effectLst/>
              </a:rPr>
              <a:t>Bantu and Berbers in Africa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>
                <a:effectLst/>
              </a:rPr>
              <a:t>Chinese in Western lands, Germans in Eastern lands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>
                <a:effectLst/>
              </a:rPr>
              <a:t>English in Ireland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ffectLst/>
              </a:rPr>
              <a:t>Dependencies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>
                <a:effectLst/>
              </a:rPr>
              <a:t>Lands under control of a foreign state but not settled by its people</a:t>
            </a:r>
          </a:p>
        </p:txBody>
      </p:sp>
    </p:spTree>
    <p:extLst>
      <p:ext uri="{BB962C8B-B14F-4D97-AF65-F5344CB8AC3E}">
        <p14:creationId xmlns:p14="http://schemas.microsoft.com/office/powerpoint/2010/main" val="169656565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9375"/>
            <a:ext cx="6400800" cy="1139825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Phoenicians &amp; Carthaginians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5344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smtClean="0">
                <a:effectLst/>
              </a:rPr>
              <a:t>Original Home of Phoenicians c. 1000 BCE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Coast of Eastern Mediterranean near Lebanon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Mountainous area with little arable soil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Interior controlled by powerful states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Cities arose on the coast oriented outward</a:t>
            </a:r>
          </a:p>
          <a:p>
            <a:pPr>
              <a:lnSpc>
                <a:spcPct val="80000"/>
              </a:lnSpc>
            </a:pPr>
            <a:r>
              <a:rPr lang="en-US" altLang="en-US" sz="1800" smtClean="0">
                <a:effectLst/>
              </a:rPr>
              <a:t>Movement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Trade began to obtain needed materials</a:t>
            </a:r>
          </a:p>
          <a:p>
            <a:pPr lvl="2">
              <a:lnSpc>
                <a:spcPct val="80000"/>
              </a:lnSpc>
            </a:pPr>
            <a:r>
              <a:rPr lang="en-US" altLang="en-US" sz="1400" smtClean="0">
                <a:effectLst/>
              </a:rPr>
              <a:t>Sufficient trees provide materials to build boats</a:t>
            </a:r>
          </a:p>
          <a:p>
            <a:pPr lvl="2">
              <a:lnSpc>
                <a:spcPct val="80000"/>
              </a:lnSpc>
            </a:pPr>
            <a:r>
              <a:rPr lang="en-US" altLang="en-US" sz="1400" smtClean="0">
                <a:effectLst/>
              </a:rPr>
              <a:t>Phoenicians became sailors and maritime experts</a:t>
            </a:r>
          </a:p>
          <a:p>
            <a:pPr lvl="2">
              <a:lnSpc>
                <a:spcPct val="80000"/>
              </a:lnSpc>
            </a:pPr>
            <a:r>
              <a:rPr lang="en-US" altLang="en-US" sz="1400" smtClean="0">
                <a:effectLst/>
              </a:rPr>
              <a:t>Acquire raw materials and make finished goods for trade</a:t>
            </a:r>
          </a:p>
          <a:p>
            <a:pPr lvl="2">
              <a:lnSpc>
                <a:spcPct val="80000"/>
              </a:lnSpc>
            </a:pPr>
            <a:r>
              <a:rPr lang="en-US" altLang="en-US" sz="1400" smtClean="0">
                <a:effectLst/>
              </a:rPr>
              <a:t>Famous for cloth, purple dye, metallurgy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Overpopulation</a:t>
            </a:r>
          </a:p>
          <a:p>
            <a:pPr lvl="2">
              <a:lnSpc>
                <a:spcPct val="80000"/>
              </a:lnSpc>
            </a:pPr>
            <a:r>
              <a:rPr lang="en-US" altLang="en-US" sz="1400" smtClean="0">
                <a:effectLst/>
              </a:rPr>
              <a:t>Excess population immigrates to establish new settlements</a:t>
            </a:r>
          </a:p>
          <a:p>
            <a:pPr lvl="2">
              <a:lnSpc>
                <a:spcPct val="80000"/>
              </a:lnSpc>
            </a:pPr>
            <a:r>
              <a:rPr lang="en-US" altLang="en-US" sz="1400" smtClean="0">
                <a:effectLst/>
              </a:rPr>
              <a:t>Phoenicians settle Cyprus, southern coasts of Western Mediterranean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Rivalry with Greeks for Mediterranean Sea, trade, settlement</a:t>
            </a:r>
          </a:p>
          <a:p>
            <a:pPr>
              <a:lnSpc>
                <a:spcPct val="80000"/>
              </a:lnSpc>
            </a:pPr>
            <a:r>
              <a:rPr lang="en-US" altLang="en-US" sz="1800" smtClean="0">
                <a:effectLst/>
              </a:rPr>
              <a:t>Carthaginian Empire, c. 600 to 200 BCE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Arose as original homeland fell under various empires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Settles Western Sicily, Sardinia, Baleric Islands, Southern Spain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Exploits rich crop lands for wine, olives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Discovers rich silver vines, ships trade for tin with southern England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Battled Etrsucans, Kelts, Greeks and Romans for Western Mediterranean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Conquered by Rome</a:t>
            </a:r>
          </a:p>
        </p:txBody>
      </p:sp>
      <p:pic>
        <p:nvPicPr>
          <p:cNvPr id="38916" name="Picture 5" descr="PhoeniciaMap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228600"/>
            <a:ext cx="19161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0437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31775"/>
            <a:ext cx="4876800" cy="113982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Greek World</a:t>
            </a:r>
          </a:p>
        </p:txBody>
      </p:sp>
      <p:pic>
        <p:nvPicPr>
          <p:cNvPr id="41987" name="Picture 5" descr="greek_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2550"/>
            <a:ext cx="7315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map7grco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04800"/>
            <a:ext cx="3633787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5841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31975"/>
            <a:ext cx="3200400" cy="911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b="1" smtClean="0"/>
              <a:t>The </a:t>
            </a:r>
            <a:br>
              <a:rPr lang="en-US" sz="4400" b="1" smtClean="0"/>
            </a:br>
            <a:r>
              <a:rPr lang="en-US" sz="4400" b="1" smtClean="0"/>
              <a:t>Hellenistic </a:t>
            </a:r>
            <a:br>
              <a:rPr lang="en-US" sz="4400" b="1" smtClean="0"/>
            </a:br>
            <a:r>
              <a:rPr lang="en-US" sz="4400" b="1" smtClean="0"/>
              <a:t>World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495800"/>
            <a:ext cx="71628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smtClean="0">
                <a:effectLst/>
              </a:rPr>
              <a:t>Alexander’s World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He founds Greek cities as his armies advance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Greek administrators, soldiers, merchants migrate in wake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Greek ruled states arose within his failed empire</a:t>
            </a:r>
          </a:p>
          <a:p>
            <a:pPr>
              <a:lnSpc>
                <a:spcPct val="80000"/>
              </a:lnSpc>
            </a:pPr>
            <a:r>
              <a:rPr lang="en-US" altLang="en-US" sz="1800" smtClean="0">
                <a:effectLst/>
              </a:rPr>
              <a:t>Successor Hellenistic Monarchies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Greek cities throughout their states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Greek predominate language of area</a:t>
            </a:r>
          </a:p>
          <a:p>
            <a:pPr lvl="1">
              <a:lnSpc>
                <a:spcPct val="80000"/>
              </a:lnSpc>
            </a:pPr>
            <a:r>
              <a:rPr lang="en-US" altLang="en-US" sz="1600" smtClean="0">
                <a:effectLst/>
              </a:rPr>
              <a:t>Greeks formed elite settler society</a:t>
            </a:r>
          </a:p>
        </p:txBody>
      </p:sp>
      <p:pic>
        <p:nvPicPr>
          <p:cNvPr id="44036" name="Picture 6" descr="hellenistic_world_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82588"/>
            <a:ext cx="526256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2059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11398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Vandal Migration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5257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b="1" dirty="0" smtClean="0"/>
              <a:t>The </a:t>
            </a:r>
            <a:r>
              <a:rPr lang="en-US" sz="1800" b="1" dirty="0" err="1" smtClean="0"/>
              <a:t>Volkerwanderung</a:t>
            </a:r>
            <a:r>
              <a:rPr lang="en-US" sz="1800" b="1" dirty="0" smtClean="0"/>
              <a:t> 400 CE</a:t>
            </a:r>
          </a:p>
          <a:p>
            <a:pPr lvl="1">
              <a:defRPr/>
            </a:pPr>
            <a:r>
              <a:rPr lang="en-US" sz="1600" b="1" dirty="0" smtClean="0"/>
              <a:t>Entered Roman territory</a:t>
            </a:r>
          </a:p>
          <a:p>
            <a:pPr lvl="2">
              <a:defRPr/>
            </a:pPr>
            <a:r>
              <a:rPr lang="en-US" sz="1400" b="1" dirty="0" smtClean="0"/>
              <a:t>Many embraced Christianity</a:t>
            </a:r>
          </a:p>
          <a:p>
            <a:pPr lvl="2">
              <a:defRPr/>
            </a:pPr>
            <a:r>
              <a:rPr lang="en-US" sz="1400" b="1" dirty="0" smtClean="0"/>
              <a:t>Few were Roman Catholics</a:t>
            </a:r>
          </a:p>
          <a:p>
            <a:pPr lvl="2">
              <a:defRPr/>
            </a:pPr>
            <a:r>
              <a:rPr lang="en-US" sz="1400" b="1" dirty="0" smtClean="0"/>
              <a:t>Most followed Arian Christianity</a:t>
            </a:r>
          </a:p>
          <a:p>
            <a:pPr lvl="1">
              <a:defRPr/>
            </a:pPr>
            <a:r>
              <a:rPr lang="en-US" sz="1600" b="1" dirty="0" smtClean="0"/>
              <a:t>Crossed into Gaul</a:t>
            </a:r>
          </a:p>
          <a:p>
            <a:pPr lvl="2">
              <a:defRPr/>
            </a:pPr>
            <a:r>
              <a:rPr lang="en-US" sz="1400" b="1" dirty="0" smtClean="0"/>
              <a:t>Battled the Franks, forced Vandals to move into Iberia</a:t>
            </a:r>
          </a:p>
          <a:p>
            <a:pPr lvl="2">
              <a:defRPr/>
            </a:pPr>
            <a:r>
              <a:rPr lang="en-US" sz="1400" b="1" dirty="0" smtClean="0"/>
              <a:t>Crossed into region as Roman </a:t>
            </a:r>
            <a:r>
              <a:rPr lang="en-US" sz="1400" b="1" dirty="0" err="1" smtClean="0"/>
              <a:t>feoderati</a:t>
            </a:r>
            <a:endParaRPr lang="en-US" sz="1400" b="1" dirty="0" smtClean="0"/>
          </a:p>
          <a:p>
            <a:pPr lvl="2">
              <a:defRPr/>
            </a:pPr>
            <a:r>
              <a:rPr lang="en-US" sz="1400" b="1" dirty="0" smtClean="0"/>
              <a:t>Settled Galicia, Western, Southern areas</a:t>
            </a:r>
          </a:p>
          <a:p>
            <a:pPr>
              <a:defRPr/>
            </a:pPr>
            <a:r>
              <a:rPr lang="en-US" sz="2000" b="1" dirty="0" smtClean="0"/>
              <a:t>Into Africa</a:t>
            </a:r>
          </a:p>
          <a:p>
            <a:pPr lvl="1">
              <a:defRPr/>
            </a:pPr>
            <a:r>
              <a:rPr lang="en-US" sz="1800" b="1" dirty="0" smtClean="0"/>
              <a:t>Crossed Strait of Gibraltar to use it as a base</a:t>
            </a:r>
          </a:p>
          <a:p>
            <a:pPr lvl="1">
              <a:defRPr/>
            </a:pPr>
            <a:r>
              <a:rPr lang="en-US" sz="1800" b="1" dirty="0" smtClean="0"/>
              <a:t>439 CE conquered Carthage, made it capital</a:t>
            </a:r>
          </a:p>
          <a:p>
            <a:pPr lvl="1">
              <a:defRPr/>
            </a:pPr>
            <a:r>
              <a:rPr lang="en-US" sz="1800" b="1" dirty="0" smtClean="0"/>
              <a:t>Settled area around modern Tunis, Eastern Algeria</a:t>
            </a:r>
          </a:p>
          <a:p>
            <a:pPr lvl="1">
              <a:defRPr/>
            </a:pPr>
            <a:r>
              <a:rPr lang="en-US" sz="1800" b="1" dirty="0" smtClean="0"/>
              <a:t>Conquered Sardinia, Sicily, Corsica; sacked Rome 455</a:t>
            </a:r>
          </a:p>
          <a:p>
            <a:pPr lvl="1">
              <a:defRPr/>
            </a:pPr>
            <a:r>
              <a:rPr lang="en-US" sz="1800" b="1" dirty="0" smtClean="0"/>
              <a:t>Created a powerful state</a:t>
            </a:r>
          </a:p>
          <a:p>
            <a:pPr>
              <a:defRPr/>
            </a:pPr>
            <a:r>
              <a:rPr lang="en-US" sz="2200" b="1" dirty="0" smtClean="0"/>
              <a:t>Later State</a:t>
            </a:r>
          </a:p>
          <a:p>
            <a:pPr lvl="1">
              <a:defRPr/>
            </a:pPr>
            <a:r>
              <a:rPr lang="en-US" sz="1800" b="1" dirty="0" smtClean="0"/>
              <a:t>Suffered conflicts between Catholics, Arians</a:t>
            </a:r>
          </a:p>
          <a:p>
            <a:pPr lvl="1">
              <a:defRPr/>
            </a:pPr>
            <a:r>
              <a:rPr lang="en-US" sz="1800" b="1" dirty="0" smtClean="0"/>
              <a:t>Byzantines invaded, conquered area in 534</a:t>
            </a:r>
          </a:p>
          <a:p>
            <a:pPr lvl="2"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59428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1139825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Mapping Vandal Movement</a:t>
            </a:r>
            <a:endParaRPr lang="en-US" sz="4800" b="1" dirty="0"/>
          </a:p>
        </p:txBody>
      </p:sp>
      <p:pic>
        <p:nvPicPr>
          <p:cNvPr id="48131" name="Picture 6" descr="http://www.heritage-history.com/books/haaren/middle/zpage07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2730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8" descr="http://upload.wikimedia.org/wikipedia/commons/b/b5/Europe_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9593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 descr="Map of the Roman Empire 5th Centu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41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9626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838200" y="1387475"/>
            <a:ext cx="7391400" cy="1736725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en-US" sz="6600" b="1" smtClean="0"/>
              <a:t>THE BANTU MIGRATIONS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b="1" smtClean="0"/>
              <a:t>Out of Nigeria, Movement in the South</a:t>
            </a:r>
          </a:p>
        </p:txBody>
      </p:sp>
    </p:spTree>
    <p:extLst>
      <p:ext uri="{BB962C8B-B14F-4D97-AF65-F5344CB8AC3E}">
        <p14:creationId xmlns:p14="http://schemas.microsoft.com/office/powerpoint/2010/main" val="281441377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75"/>
            <a:ext cx="27432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/>
              <a:t>EARLY </a:t>
            </a:r>
            <a:br>
              <a:rPr lang="en-US" sz="3200" b="1" dirty="0" smtClean="0"/>
            </a:br>
            <a:r>
              <a:rPr lang="en-US" sz="3200" b="1" dirty="0" smtClean="0"/>
              <a:t>MOVEMENT IN </a:t>
            </a:r>
            <a:br>
              <a:rPr lang="en-US" sz="3200" b="1" dirty="0" smtClean="0"/>
            </a:br>
            <a:r>
              <a:rPr lang="en-US" sz="3200" b="1" dirty="0" smtClean="0"/>
              <a:t>AFRICA</a:t>
            </a:r>
            <a:endParaRPr lang="en-US" sz="3200" b="1" dirty="0"/>
          </a:p>
        </p:txBody>
      </p:sp>
      <p:pic>
        <p:nvPicPr>
          <p:cNvPr id="50179" name="Picture 6" descr="http://mediaworks.ucdavis.edu/HuGeo/AfricanAmericanIssues/Origins/images/BantuMi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4313"/>
            <a:ext cx="5524500" cy="64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271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38862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/>
              <a:t>Movement </a:t>
            </a:r>
            <a:br>
              <a:rPr lang="en-US" sz="4000" b="1" dirty="0" smtClean="0"/>
            </a:br>
            <a:r>
              <a:rPr lang="en-US" sz="4000" b="1" dirty="0" smtClean="0"/>
              <a:t>Spreads </a:t>
            </a:r>
            <a:br>
              <a:rPr lang="en-US" sz="4000" b="1" dirty="0" smtClean="0"/>
            </a:br>
            <a:r>
              <a:rPr lang="en-US" sz="4000" b="1" dirty="0" smtClean="0"/>
              <a:t>Other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458200" cy="3657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r>
              <a:rPr lang="en-US" sz="2000" b="1" dirty="0" smtClean="0"/>
              <a:t>The Bantu Migration  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sz="1600" b="1" dirty="0" smtClean="0"/>
              <a:t>Population pressure led to migration, c. 2000 B.C.E.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sz="1400" b="1" dirty="0" smtClean="0"/>
              <a:t>Movement to South, along Southeast and Southwest coasts 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sz="1400" b="1" dirty="0" smtClean="0"/>
              <a:t>Languages differentiated into about 500 distinct but related tongues 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sz="1400" b="1" dirty="0" smtClean="0"/>
              <a:t>Occupied most of sub-Saharan (except West) Africa by 1000 C.E.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sz="1400" b="1" dirty="0" smtClean="0"/>
              <a:t>Split into groups as they migrated: Eastern, Central, Southern 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sz="1600" b="1" dirty="0" smtClean="0"/>
              <a:t>Bantu spread iron, herding technologies as they moved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sz="2000" b="1" dirty="0" smtClean="0"/>
              <a:t>Bananas 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sz="1600" b="1" dirty="0" smtClean="0"/>
              <a:t>Between 300/500 C.E., Malay seafarers reached Africa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sz="1400" b="1" dirty="0" smtClean="0"/>
              <a:t>Settled in Madagascar, visited East African coast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sz="1400" b="1" dirty="0" smtClean="0"/>
              <a:t>Brought with them pigs, taro, and banana cultivation 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sz="1400" b="1" dirty="0" smtClean="0"/>
              <a:t>Bananas became well-established in Africa by 500 C.E. 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sz="1600" b="1" dirty="0" smtClean="0"/>
              <a:t>Bantu learned to cultivate bananas from Malagasy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sz="1400" b="1" dirty="0" smtClean="0"/>
              <a:t>Bananas caused second population spurt,  migration surge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sz="1400" b="1" dirty="0" smtClean="0"/>
              <a:t>Reached South Africa in 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century CE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3252" name="Picture 5" descr="http://www.nhm.ac.uk/resources/nature-online/life/plants-fungi/seeds-of-trade/images/maps/banan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624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 descr="http://www.freshorganics.com.au/imgupload%5Cbanan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781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98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8382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100" b="1" smtClean="0"/>
              <a:t>Reasons for Migration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191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3600" b="1" smtClean="0"/>
              <a:t>Push Factors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sz="3200" smtClean="0"/>
              <a:t>Negative conditions at home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sz="2800" smtClean="0"/>
              <a:t>Real conditions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sz="2800" smtClean="0"/>
              <a:t>Perceived conditions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sz="3200" smtClean="0"/>
              <a:t>Impel the decision to migrate</a:t>
            </a:r>
            <a:r>
              <a:rPr lang="en-US" sz="3600" smtClean="0"/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3600" b="1" smtClean="0"/>
              <a:t>Pull Factors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sz="3200" smtClean="0"/>
              <a:t>Positive attributes in destination 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sz="2800" smtClean="0"/>
              <a:t>Real opportunities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sz="2800" smtClean="0"/>
              <a:t>Perceived opportunities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sz="3200" smtClean="0"/>
              <a:t>Pull the immigrant to move</a:t>
            </a:r>
          </a:p>
        </p:txBody>
      </p:sp>
    </p:spTree>
    <p:extLst>
      <p:ext uri="{BB962C8B-B14F-4D97-AF65-F5344CB8AC3E}">
        <p14:creationId xmlns:p14="http://schemas.microsoft.com/office/powerpoint/2010/main" val="307422592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593975"/>
            <a:ext cx="34290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Using Language and Dialect to Trace Movement</a:t>
            </a:r>
          </a:p>
        </p:txBody>
      </p:sp>
      <p:pic>
        <p:nvPicPr>
          <p:cNvPr id="54275" name="Picture 4" descr="Bantu main map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311150"/>
            <a:ext cx="4208462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1585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Impact of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1800" b="1" dirty="0" smtClean="0"/>
          </a:p>
          <a:p>
            <a:pPr>
              <a:lnSpc>
                <a:spcPct val="80000"/>
              </a:lnSpc>
              <a:defRPr/>
            </a:pPr>
            <a:r>
              <a:rPr lang="en-US" sz="1800" b="1" dirty="0" smtClean="0"/>
              <a:t>Geographic Diversity Creates Social Diversity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Extended families and clans as social and economic organizations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A group of villages constituted a district but separated by distance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Communities claimed rights to land, no private property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Language, social differences arose based on geography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Movement Produces Interactions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Exchange of ideas and goods especially flora, fauna, technology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Exchange of DNA: rise of </a:t>
            </a:r>
            <a:r>
              <a:rPr lang="en-US" sz="1600" b="1" dirty="0" err="1" smtClean="0"/>
              <a:t>syncretic</a:t>
            </a:r>
            <a:r>
              <a:rPr lang="en-US" sz="1600" b="1" dirty="0" smtClean="0"/>
              <a:t> societies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War and Trade between societies</a:t>
            </a:r>
          </a:p>
          <a:p>
            <a:pPr>
              <a:lnSpc>
                <a:spcPct val="80000"/>
              </a:lnSpc>
              <a:defRPr/>
            </a:pPr>
            <a:r>
              <a:rPr lang="en-US" sz="1800" b="1" dirty="0" smtClean="0"/>
              <a:t>Stateless societies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Early Bantu societies did not depend on elaborate bureaucracy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Societies governed through family and kinship groups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Chief of a village was from the most prominent family heads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Villages chiefs negotiated inter-village affairs </a:t>
            </a:r>
          </a:p>
          <a:p>
            <a:pPr>
              <a:lnSpc>
                <a:spcPct val="80000"/>
              </a:lnSpc>
              <a:defRPr/>
            </a:pPr>
            <a:r>
              <a:rPr lang="en-US" sz="1800" b="1" dirty="0" smtClean="0"/>
              <a:t>Chiefdoms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Population growth strained resources, increased conflict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Some communities began to organize military forces, 1000 C.E.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Powerful chiefs overrode kinship networks and imposed authority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Some chiefs conquered their neighbors </a:t>
            </a:r>
          </a:p>
        </p:txBody>
      </p:sp>
    </p:spTree>
    <p:extLst>
      <p:ext uri="{BB962C8B-B14F-4D97-AF65-F5344CB8AC3E}">
        <p14:creationId xmlns:p14="http://schemas.microsoft.com/office/powerpoint/2010/main" val="159929208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908175"/>
            <a:ext cx="8534400" cy="1139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dirty="0" smtClean="0"/>
              <a:t>The Migration of </a:t>
            </a:r>
            <a:br>
              <a:rPr lang="en-US" sz="4800" b="1" dirty="0" smtClean="0"/>
            </a:br>
            <a:r>
              <a:rPr lang="en-US" sz="4800" b="1" dirty="0" smtClean="0"/>
              <a:t>Semitic (Arab, Jewish) Peoples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657600"/>
            <a:ext cx="8686800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/>
              <a:t>640 – 1500 CE</a:t>
            </a:r>
          </a:p>
        </p:txBody>
      </p:sp>
    </p:spTree>
    <p:extLst>
      <p:ext uri="{BB962C8B-B14F-4D97-AF65-F5344CB8AC3E}">
        <p14:creationId xmlns:p14="http://schemas.microsoft.com/office/powerpoint/2010/main" val="179196993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5867400" cy="113982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Early Migration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5344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b="1" smtClean="0">
                <a:effectLst/>
              </a:rPr>
              <a:t>Primitive Migration</a:t>
            </a:r>
          </a:p>
          <a:p>
            <a:pPr lvl="1">
              <a:lnSpc>
                <a:spcPct val="80000"/>
              </a:lnSpc>
            </a:pPr>
            <a:r>
              <a:rPr lang="en-US" altLang="en-US" sz="1400" b="1" smtClean="0">
                <a:effectLst/>
              </a:rPr>
              <a:t>Nomadic Pastoralism</a:t>
            </a:r>
          </a:p>
          <a:p>
            <a:pPr lvl="2">
              <a:lnSpc>
                <a:spcPct val="80000"/>
              </a:lnSpc>
            </a:pPr>
            <a:r>
              <a:rPr lang="en-US" altLang="en-US" sz="1200" smtClean="0">
                <a:effectLst/>
              </a:rPr>
              <a:t>Move with flocks seeking grazing land, water</a:t>
            </a:r>
          </a:p>
          <a:p>
            <a:pPr lvl="2">
              <a:lnSpc>
                <a:spcPct val="80000"/>
              </a:lnSpc>
            </a:pPr>
            <a:r>
              <a:rPr lang="en-US" altLang="en-US" sz="1200" smtClean="0">
                <a:effectLst/>
              </a:rPr>
              <a:t>Winter, Summer Pasture lands</a:t>
            </a:r>
          </a:p>
          <a:p>
            <a:pPr lvl="2">
              <a:lnSpc>
                <a:spcPct val="80000"/>
              </a:lnSpc>
            </a:pPr>
            <a:r>
              <a:rPr lang="en-US" altLang="en-US" sz="1200" smtClean="0">
                <a:effectLst/>
              </a:rPr>
              <a:t>Re: Abraham in the Old Testament</a:t>
            </a:r>
          </a:p>
          <a:p>
            <a:pPr lvl="1">
              <a:lnSpc>
                <a:spcPct val="80000"/>
              </a:lnSpc>
            </a:pPr>
            <a:r>
              <a:rPr lang="en-US" altLang="en-US" sz="1400" b="1" smtClean="0">
                <a:effectLst/>
              </a:rPr>
              <a:t>Movement between desert, first cities</a:t>
            </a:r>
          </a:p>
          <a:p>
            <a:pPr lvl="2">
              <a:lnSpc>
                <a:spcPct val="80000"/>
              </a:lnSpc>
            </a:pPr>
            <a:r>
              <a:rPr lang="en-US" altLang="en-US" sz="1200" smtClean="0">
                <a:effectLst/>
              </a:rPr>
              <a:t>Often involving raid, trade</a:t>
            </a:r>
          </a:p>
          <a:p>
            <a:pPr lvl="2">
              <a:lnSpc>
                <a:spcPct val="80000"/>
              </a:lnSpc>
            </a:pPr>
            <a:r>
              <a:rPr lang="en-US" altLang="en-US" sz="1200" smtClean="0">
                <a:effectLst/>
              </a:rPr>
              <a:t>Some intermarriage</a:t>
            </a:r>
          </a:p>
          <a:p>
            <a:pPr lvl="1">
              <a:lnSpc>
                <a:spcPct val="80000"/>
              </a:lnSpc>
            </a:pPr>
            <a:r>
              <a:rPr lang="en-US" altLang="en-US" sz="1400" b="1" smtClean="0">
                <a:effectLst/>
              </a:rPr>
              <a:t>Constant clan warfare scattered tribes</a:t>
            </a:r>
          </a:p>
          <a:p>
            <a:pPr>
              <a:lnSpc>
                <a:spcPct val="80000"/>
              </a:lnSpc>
            </a:pPr>
            <a:r>
              <a:rPr lang="en-US" altLang="en-US" sz="1600" b="1" smtClean="0">
                <a:effectLst/>
              </a:rPr>
              <a:t>Early Commerce</a:t>
            </a:r>
          </a:p>
          <a:p>
            <a:pPr lvl="1">
              <a:lnSpc>
                <a:spcPct val="80000"/>
              </a:lnSpc>
            </a:pPr>
            <a:r>
              <a:rPr lang="en-US" altLang="en-US" sz="1400" b="1" smtClean="0">
                <a:effectLst/>
              </a:rPr>
              <a:t>Rise of sedentary settlements on oases</a:t>
            </a:r>
          </a:p>
          <a:p>
            <a:pPr lvl="1">
              <a:lnSpc>
                <a:spcPct val="80000"/>
              </a:lnSpc>
            </a:pPr>
            <a:r>
              <a:rPr lang="en-US" altLang="en-US" sz="1400" b="1" smtClean="0">
                <a:effectLst/>
              </a:rPr>
              <a:t>Fertile areas with irrigation in Yemen</a:t>
            </a:r>
          </a:p>
          <a:p>
            <a:pPr lvl="1">
              <a:lnSpc>
                <a:spcPct val="80000"/>
              </a:lnSpc>
            </a:pPr>
            <a:r>
              <a:rPr lang="en-US" altLang="en-US" sz="1400" b="1" smtClean="0">
                <a:effectLst/>
              </a:rPr>
              <a:t>Cities develop trading connections</a:t>
            </a:r>
          </a:p>
          <a:p>
            <a:pPr lvl="2">
              <a:lnSpc>
                <a:spcPct val="80000"/>
              </a:lnSpc>
            </a:pPr>
            <a:r>
              <a:rPr lang="en-US" altLang="en-US" sz="1200" smtClean="0">
                <a:effectLst/>
              </a:rPr>
              <a:t>Gold, frankincense, myrrh, manufactured items</a:t>
            </a:r>
          </a:p>
          <a:p>
            <a:pPr lvl="2">
              <a:lnSpc>
                <a:spcPct val="80000"/>
              </a:lnSpc>
            </a:pPr>
            <a:r>
              <a:rPr lang="en-US" altLang="en-US" sz="1200" smtClean="0">
                <a:effectLst/>
              </a:rPr>
              <a:t>Trade connects Western Arabia to Levant</a:t>
            </a:r>
          </a:p>
          <a:p>
            <a:pPr>
              <a:lnSpc>
                <a:spcPct val="80000"/>
              </a:lnSpc>
            </a:pPr>
            <a:r>
              <a:rPr lang="en-US" altLang="en-US" sz="1600" b="1" smtClean="0">
                <a:effectLst/>
              </a:rPr>
              <a:t>Early Religious Movement</a:t>
            </a:r>
          </a:p>
          <a:p>
            <a:pPr lvl="1">
              <a:lnSpc>
                <a:spcPct val="80000"/>
              </a:lnSpc>
            </a:pPr>
            <a:r>
              <a:rPr lang="en-US" altLang="en-US" sz="1400" smtClean="0">
                <a:effectLst/>
              </a:rPr>
              <a:t>Mecca develops as a site of polytheistic religious pilgrimage</a:t>
            </a:r>
          </a:p>
          <a:p>
            <a:pPr lvl="1">
              <a:lnSpc>
                <a:spcPct val="80000"/>
              </a:lnSpc>
            </a:pPr>
            <a:r>
              <a:rPr lang="en-US" altLang="en-US" sz="1400" smtClean="0">
                <a:effectLst/>
              </a:rPr>
              <a:t>Jewish diaspora reached area: a Jewish tribe in Medina area</a:t>
            </a:r>
          </a:p>
          <a:p>
            <a:pPr lvl="1">
              <a:lnSpc>
                <a:spcPct val="80000"/>
              </a:lnSpc>
            </a:pPr>
            <a:r>
              <a:rPr lang="en-US" altLang="en-US" sz="1400" smtClean="0">
                <a:effectLst/>
              </a:rPr>
              <a:t>Monophysite Christians moved to area to avoid persecution</a:t>
            </a:r>
          </a:p>
          <a:p>
            <a:pPr>
              <a:lnSpc>
                <a:spcPct val="80000"/>
              </a:lnSpc>
            </a:pPr>
            <a:r>
              <a:rPr lang="en-US" altLang="en-US" sz="1600" b="1" smtClean="0">
                <a:effectLst/>
              </a:rPr>
              <a:t>Early Colonization</a:t>
            </a:r>
          </a:p>
          <a:p>
            <a:pPr lvl="1">
              <a:lnSpc>
                <a:spcPct val="80000"/>
              </a:lnSpc>
            </a:pPr>
            <a:r>
              <a:rPr lang="en-US" altLang="en-US" sz="1400" smtClean="0">
                <a:effectLst/>
              </a:rPr>
              <a:t>Himyarites expanded towards Persian Gulf</a:t>
            </a:r>
          </a:p>
          <a:p>
            <a:pPr lvl="1">
              <a:lnSpc>
                <a:spcPct val="80000"/>
              </a:lnSpc>
            </a:pPr>
            <a:r>
              <a:rPr lang="en-US" altLang="en-US" sz="1400" smtClean="0">
                <a:effectLst/>
              </a:rPr>
              <a:t>Sabeans who were probably Himyarites expanded into Horn of Africa</a:t>
            </a:r>
          </a:p>
          <a:p>
            <a:pPr lvl="1">
              <a:lnSpc>
                <a:spcPct val="80000"/>
              </a:lnSpc>
            </a:pPr>
            <a:r>
              <a:rPr lang="en-US" altLang="en-US" sz="1400" smtClean="0">
                <a:effectLst/>
              </a:rPr>
              <a:t>Axum was clearly a Semitic civilization originally connected to Southern Arabia</a:t>
            </a:r>
          </a:p>
        </p:txBody>
      </p:sp>
      <p:pic>
        <p:nvPicPr>
          <p:cNvPr id="60420" name="Picture 5" descr="A_Bedouin_Arab_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56686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7" descr="25_by_bedouin_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43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66928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The Early Arab World</a:t>
            </a:r>
          </a:p>
        </p:txBody>
      </p:sp>
      <p:pic>
        <p:nvPicPr>
          <p:cNvPr id="61443" name="Picture 9" descr="me6thc"/>
          <p:cNvPicPr>
            <a:picLocks noChangeAspect="1" noChangeArrowheads="1"/>
          </p:cNvPicPr>
          <p:nvPr/>
        </p:nvPicPr>
        <p:blipFill>
          <a:blip r:embed="rId2">
            <a:lum bright="-1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7325"/>
            <a:ext cx="74676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4272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68413"/>
            <a:ext cx="3429000" cy="865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The Arab </a:t>
            </a:r>
            <a:br>
              <a:rPr lang="en-US" sz="4800" b="1" smtClean="0"/>
            </a:br>
            <a:r>
              <a:rPr lang="en-US" sz="4800" b="1" smtClean="0"/>
              <a:t>Islamic </a:t>
            </a:r>
            <a:br>
              <a:rPr lang="en-US" sz="4800" b="1" smtClean="0"/>
            </a:br>
            <a:r>
              <a:rPr lang="en-US" sz="4800" b="1" smtClean="0"/>
              <a:t>Empire</a:t>
            </a:r>
          </a:p>
        </p:txBody>
      </p:sp>
      <p:pic>
        <p:nvPicPr>
          <p:cNvPr id="64515" name="Picture 9" descr="map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4724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10" descr="map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70229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534400" cy="960438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Later Migration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1400" b="1" smtClean="0">
                <a:effectLst/>
              </a:rPr>
              <a:t>Military Conquest</a:t>
            </a:r>
          </a:p>
          <a:p>
            <a:pPr lvl="1"/>
            <a:r>
              <a:rPr lang="en-US" altLang="en-US" sz="1200" smtClean="0">
                <a:effectLst/>
              </a:rPr>
              <a:t>Whole tribes mobilized to conquer Arabia; pushed into Persia, Byzantines</a:t>
            </a:r>
          </a:p>
          <a:p>
            <a:pPr lvl="1"/>
            <a:r>
              <a:rPr lang="en-US" altLang="en-US" sz="1200" smtClean="0">
                <a:effectLst/>
              </a:rPr>
              <a:t>Arabs settled as garrison units on desert, arable land borders</a:t>
            </a:r>
          </a:p>
          <a:p>
            <a:pPr lvl="1"/>
            <a:r>
              <a:rPr lang="en-US" altLang="en-US" sz="1200" smtClean="0">
                <a:effectLst/>
              </a:rPr>
              <a:t>Whole garrison towns constructed to administer empire</a:t>
            </a:r>
          </a:p>
          <a:p>
            <a:pPr lvl="1"/>
            <a:r>
              <a:rPr lang="en-US" altLang="en-US" sz="1200" smtClean="0">
                <a:effectLst/>
              </a:rPr>
              <a:t>Whole tribes resettled to maintain military control</a:t>
            </a:r>
          </a:p>
          <a:p>
            <a:r>
              <a:rPr lang="en-US" altLang="en-US" sz="1400" b="1" smtClean="0">
                <a:effectLst/>
              </a:rPr>
              <a:t>Muslim Pilgrimage</a:t>
            </a:r>
          </a:p>
          <a:p>
            <a:pPr lvl="1"/>
            <a:r>
              <a:rPr lang="en-US" altLang="en-US" sz="1200" b="1" smtClean="0">
                <a:effectLst/>
              </a:rPr>
              <a:t>One of the Five Pillars of Islam</a:t>
            </a:r>
          </a:p>
          <a:p>
            <a:pPr lvl="2"/>
            <a:r>
              <a:rPr lang="en-US" altLang="en-US" sz="1000" smtClean="0">
                <a:effectLst/>
              </a:rPr>
              <a:t>Originally was to be a pilgrimage to Jerusalem, replaced by Mecca</a:t>
            </a:r>
          </a:p>
          <a:p>
            <a:pPr lvl="2"/>
            <a:r>
              <a:rPr lang="en-US" altLang="en-US" sz="1000" smtClean="0">
                <a:effectLst/>
              </a:rPr>
              <a:t>All Muslims must try at least once in life to make journey to Mecca</a:t>
            </a:r>
          </a:p>
          <a:p>
            <a:pPr lvl="1"/>
            <a:r>
              <a:rPr lang="en-US" altLang="en-US" sz="1200" b="1" smtClean="0">
                <a:effectLst/>
              </a:rPr>
              <a:t>Shia-Sunni Split</a:t>
            </a:r>
          </a:p>
          <a:p>
            <a:pPr lvl="2"/>
            <a:r>
              <a:rPr lang="en-US" altLang="en-US" sz="1000" smtClean="0">
                <a:effectLst/>
              </a:rPr>
              <a:t>Shia developed holy sites of dead martyrs and saints</a:t>
            </a:r>
          </a:p>
          <a:p>
            <a:pPr lvl="2"/>
            <a:r>
              <a:rPr lang="en-US" altLang="en-US" sz="1000" smtClean="0">
                <a:effectLst/>
              </a:rPr>
              <a:t>Faithful made regular pilgrimages to venerate heroes</a:t>
            </a:r>
          </a:p>
          <a:p>
            <a:pPr lvl="1"/>
            <a:r>
              <a:rPr lang="en-US" altLang="en-US" sz="1200" b="1" smtClean="0">
                <a:effectLst/>
              </a:rPr>
              <a:t>The Hajji and the Gadis</a:t>
            </a:r>
          </a:p>
          <a:p>
            <a:pPr lvl="2"/>
            <a:r>
              <a:rPr lang="en-US" altLang="en-US" sz="1000" smtClean="0">
                <a:effectLst/>
              </a:rPr>
              <a:t>Learned Muslims often traveled between cities teaching, dispensing justice</a:t>
            </a:r>
          </a:p>
          <a:p>
            <a:pPr lvl="2"/>
            <a:r>
              <a:rPr lang="en-US" altLang="en-US" sz="1000" smtClean="0">
                <a:effectLst/>
              </a:rPr>
              <a:t>Itinerant preachers, wanders such as gadis (judges) and sufis (mystics)</a:t>
            </a:r>
          </a:p>
          <a:p>
            <a:r>
              <a:rPr lang="en-US" altLang="en-US" sz="1400" b="1" smtClean="0">
                <a:effectLst/>
              </a:rPr>
              <a:t>Commerce and Intellectual Migration</a:t>
            </a:r>
          </a:p>
          <a:p>
            <a:pPr lvl="1"/>
            <a:r>
              <a:rPr lang="en-US" altLang="en-US" sz="1200" b="1" smtClean="0">
                <a:effectLst/>
              </a:rPr>
              <a:t>Arab Empire encouraged commerce, trade</a:t>
            </a:r>
          </a:p>
          <a:p>
            <a:pPr lvl="2"/>
            <a:r>
              <a:rPr lang="en-US" altLang="en-US" sz="1000" smtClean="0">
                <a:effectLst/>
              </a:rPr>
              <a:t>Empire becomes one long linked trade route of exchanges</a:t>
            </a:r>
          </a:p>
          <a:p>
            <a:pPr lvl="2"/>
            <a:r>
              <a:rPr lang="en-US" altLang="en-US" sz="1000" smtClean="0">
                <a:effectLst/>
              </a:rPr>
              <a:t>Arabs become trade diaspora at first but intermarry spreading Arab culture, language</a:t>
            </a:r>
          </a:p>
          <a:p>
            <a:pPr lvl="1"/>
            <a:r>
              <a:rPr lang="en-US" altLang="en-US" sz="1400" b="1" smtClean="0">
                <a:effectLst/>
              </a:rPr>
              <a:t>Arab Centers of Learning in Major Cities</a:t>
            </a:r>
          </a:p>
          <a:p>
            <a:pPr lvl="2"/>
            <a:r>
              <a:rPr lang="en-US" altLang="en-US" sz="1200" smtClean="0">
                <a:effectLst/>
              </a:rPr>
              <a:t>Islam encouraged intellectual pursuits, caliphs built schools and libraries</a:t>
            </a:r>
          </a:p>
          <a:p>
            <a:pPr lvl="2"/>
            <a:r>
              <a:rPr lang="en-US" altLang="en-US" sz="1200" smtClean="0">
                <a:effectLst/>
              </a:rPr>
              <a:t>Centers of Learning in Cordoba, Cairo, Damascus, Baghdad attracted travelers</a:t>
            </a:r>
          </a:p>
          <a:p>
            <a:pPr lvl="1"/>
            <a:r>
              <a:rPr lang="en-US" altLang="en-US" sz="1400" b="1" smtClean="0">
                <a:effectLst/>
              </a:rPr>
              <a:t>Bedouin Migration</a:t>
            </a:r>
          </a:p>
          <a:p>
            <a:pPr lvl="2"/>
            <a:r>
              <a:rPr lang="en-US" altLang="en-US" sz="1200" smtClean="0">
                <a:effectLst/>
              </a:rPr>
              <a:t>Overcrowding of Arabia, constant warfare led Arab Bedouin tribes (Banu) to migrate</a:t>
            </a:r>
          </a:p>
          <a:p>
            <a:pPr lvl="2"/>
            <a:r>
              <a:rPr lang="en-US" altLang="en-US" sz="1200" smtClean="0">
                <a:effectLst/>
              </a:rPr>
              <a:t>Sahara, Libyan and Central Asian deserts witness migrations </a:t>
            </a:r>
          </a:p>
        </p:txBody>
      </p:sp>
      <p:pic>
        <p:nvPicPr>
          <p:cNvPr id="65540" name="Picture 5" descr="mecca271206_wideweb__470x312,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77177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2247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908175"/>
            <a:ext cx="85344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smtClean="0"/>
              <a:t>TRADE</a:t>
            </a:r>
            <a:br>
              <a:rPr lang="en-US" sz="6000" b="1" smtClean="0"/>
            </a:br>
            <a:r>
              <a:rPr lang="en-US" sz="6000" b="1" smtClean="0"/>
              <a:t>DIASPORAS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657600"/>
            <a:ext cx="8686800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/>
              <a:t>Classical Through Contemporary Eras</a:t>
            </a:r>
          </a:p>
        </p:txBody>
      </p:sp>
    </p:spTree>
    <p:extLst>
      <p:ext uri="{BB962C8B-B14F-4D97-AF65-F5344CB8AC3E}">
        <p14:creationId xmlns:p14="http://schemas.microsoft.com/office/powerpoint/2010/main" val="292570293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4400" cy="1139825"/>
          </a:xfrm>
        </p:spPr>
        <p:txBody>
          <a:bodyPr/>
          <a:lstStyle/>
          <a:p>
            <a:pPr>
              <a:defRPr/>
            </a:pPr>
            <a:r>
              <a:rPr lang="en-US" sz="4800" b="1" smtClean="0"/>
              <a:t>What is a Trade Diaspora?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smtClean="0">
                <a:effectLst/>
              </a:rPr>
              <a:t>Defined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smtClean="0">
                <a:effectLst/>
              </a:rPr>
              <a:t>Groups of merchants living amongst aliens in associated networks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Result of international trade in high valued luxuries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Merchants settle in certain countries to facilitate their trade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smtClean="0">
                <a:effectLst/>
              </a:rPr>
              <a:t>Types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Stayers: Permanently settled in foreign land to facilitate trade 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Movers: Those merchants who move between countries carrying goods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Victim Diaspora: ethnic community violently uprooted which trades to link parts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ffectLst/>
              </a:rPr>
              <a:t>Causes of Trade Diaspora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smtClean="0">
                <a:effectLst/>
              </a:rPr>
              <a:t>Existence of competing states and political system with borders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Often merchants alone could move between competing regimes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Political systems protected trade diasporas as they supplied luxuries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smtClean="0">
                <a:effectLst/>
              </a:rPr>
              <a:t>Culture of Commerce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Merchants tend to think alike: maximization of profit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Merchants willing to move, relocate to make a profit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Merchants were from cities with a more cosmopolitan, shared culture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smtClean="0">
                <a:effectLst/>
              </a:rPr>
              <a:t>Culture of Shared Ethnicity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Merchants from same ethnic communities had contacts with others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Always easier to trade with some familiar with local customs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effectLst/>
              </a:rPr>
              <a:t>Easier still to trade with someone from your same family, culture</a:t>
            </a:r>
          </a:p>
        </p:txBody>
      </p:sp>
    </p:spTree>
    <p:extLst>
      <p:ext uri="{BB962C8B-B14F-4D97-AF65-F5344CB8AC3E}">
        <p14:creationId xmlns:p14="http://schemas.microsoft.com/office/powerpoint/2010/main" val="263736289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52578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The Rise of </a:t>
            </a:r>
            <a:br>
              <a:rPr lang="en-US" sz="4800" b="1" smtClean="0"/>
            </a:br>
            <a:r>
              <a:rPr lang="en-US" sz="4800" b="1" smtClean="0"/>
              <a:t>the Swahili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sz="1800" b="1" smtClean="0"/>
              <a:t>The eastern coast of Africa </a:t>
            </a:r>
          </a:p>
          <a:p>
            <a:pPr lvl="1" algn="just">
              <a:defRPr/>
            </a:pPr>
            <a:r>
              <a:rPr lang="en-US" sz="1400" b="1" smtClean="0"/>
              <a:t>Changed profoundly around first millennium CE</a:t>
            </a:r>
          </a:p>
          <a:p>
            <a:pPr lvl="2" algn="just">
              <a:defRPr/>
            </a:pPr>
            <a:r>
              <a:rPr lang="en-US" sz="1200" b="1" smtClean="0"/>
              <a:t>Bantu-speaking from interior </a:t>
            </a:r>
          </a:p>
          <a:p>
            <a:pPr lvl="3" algn="just">
              <a:defRPr/>
            </a:pPr>
            <a:r>
              <a:rPr lang="en-US" sz="1200" b="1" smtClean="0"/>
              <a:t>Migrated, settled along the coast</a:t>
            </a:r>
          </a:p>
          <a:p>
            <a:pPr lvl="3" algn="just">
              <a:defRPr/>
            </a:pPr>
            <a:r>
              <a:rPr lang="en-US" sz="1200" b="1" smtClean="0"/>
              <a:t>Became farmers of bananas, remained herders</a:t>
            </a:r>
          </a:p>
          <a:p>
            <a:pPr lvl="2" algn="just">
              <a:defRPr/>
            </a:pPr>
            <a:r>
              <a:rPr lang="en-US" sz="1200" b="1" smtClean="0"/>
              <a:t>Merchants and traders from the Muslim world, India </a:t>
            </a:r>
          </a:p>
          <a:p>
            <a:pPr lvl="3" algn="just">
              <a:defRPr/>
            </a:pPr>
            <a:r>
              <a:rPr lang="en-US" sz="1200" b="1" smtClean="0"/>
              <a:t>Realized the strategic importance of the east coast of Africa</a:t>
            </a:r>
          </a:p>
          <a:p>
            <a:pPr lvl="3" algn="just">
              <a:defRPr/>
            </a:pPr>
            <a:r>
              <a:rPr lang="en-US" sz="1200" b="1" smtClean="0"/>
              <a:t>Established commercial traffic, began to settle there</a:t>
            </a:r>
          </a:p>
          <a:p>
            <a:pPr lvl="1" algn="just">
              <a:defRPr/>
            </a:pPr>
            <a:r>
              <a:rPr lang="en-US" sz="1400" b="1" smtClean="0"/>
              <a:t>From 900 CE onwards</a:t>
            </a:r>
          </a:p>
          <a:p>
            <a:pPr lvl="2" algn="just">
              <a:defRPr/>
            </a:pPr>
            <a:r>
              <a:rPr lang="en-US" sz="1200" b="1" smtClean="0"/>
              <a:t>East Africa saw influx of Shirazi Arabs from the Persian Gulf</a:t>
            </a:r>
          </a:p>
          <a:p>
            <a:pPr lvl="2" algn="just">
              <a:defRPr/>
            </a:pPr>
            <a:r>
              <a:rPr lang="en-US" sz="1200" b="1" smtClean="0"/>
              <a:t>Small settlements of Indians</a:t>
            </a:r>
          </a:p>
          <a:p>
            <a:pPr lvl="2" algn="just">
              <a:defRPr/>
            </a:pPr>
            <a:r>
              <a:rPr lang="en-US" sz="1200" b="1" smtClean="0"/>
              <a:t>The Arabs called this region </a:t>
            </a:r>
            <a:r>
              <a:rPr lang="en-US" sz="1200" b="1" i="1" smtClean="0"/>
              <a:t>al-Zanj</a:t>
            </a:r>
            <a:r>
              <a:rPr lang="en-US" sz="1200" b="1" smtClean="0"/>
              <a:t> "The Blacks" </a:t>
            </a:r>
          </a:p>
          <a:p>
            <a:pPr lvl="2" algn="just">
              <a:defRPr/>
            </a:pPr>
            <a:r>
              <a:rPr lang="en-US" sz="1200" b="1" smtClean="0"/>
              <a:t>Coastal areas came under control of Muslim merchants</a:t>
            </a:r>
          </a:p>
          <a:p>
            <a:pPr lvl="1" algn="just">
              <a:defRPr/>
            </a:pPr>
            <a:r>
              <a:rPr lang="en-US" sz="1400" b="1" smtClean="0"/>
              <a:t>By the 1300's</a:t>
            </a:r>
          </a:p>
          <a:p>
            <a:pPr lvl="2" algn="just">
              <a:defRPr/>
            </a:pPr>
            <a:r>
              <a:rPr lang="en-US" sz="1200" b="1" smtClean="0"/>
              <a:t>Major east African ports from Mombaza to Sofala</a:t>
            </a:r>
          </a:p>
          <a:p>
            <a:pPr lvl="2" algn="just">
              <a:defRPr/>
            </a:pPr>
            <a:r>
              <a:rPr lang="en-US" sz="1200" b="1" smtClean="0"/>
              <a:t>Had become thoroughly Islamic cities and cultural centers</a:t>
            </a:r>
          </a:p>
          <a:p>
            <a:pPr algn="just">
              <a:defRPr/>
            </a:pPr>
            <a:r>
              <a:rPr lang="en-US" sz="1800" b="1" smtClean="0"/>
              <a:t>Swahili Language</a:t>
            </a:r>
          </a:p>
          <a:p>
            <a:pPr lvl="1" algn="just">
              <a:defRPr/>
            </a:pPr>
            <a:r>
              <a:rPr lang="en-US" sz="1400" b="1" smtClean="0"/>
              <a:t>Grew out of a mix of Arabic and Bantu languages, means “coast”</a:t>
            </a:r>
          </a:p>
          <a:p>
            <a:pPr lvl="1" algn="just">
              <a:defRPr/>
            </a:pPr>
            <a:r>
              <a:rPr lang="en-US" sz="1400" b="1" smtClean="0"/>
              <a:t>Swahili is primarily a Bantu language with some Arabic elements</a:t>
            </a:r>
          </a:p>
          <a:p>
            <a:pPr lvl="1" algn="just">
              <a:defRPr/>
            </a:pPr>
            <a:r>
              <a:rPr lang="en-US" sz="1400" b="1" smtClean="0"/>
              <a:t>it is written in the Arabic alphabet</a:t>
            </a:r>
          </a:p>
          <a:p>
            <a:pPr lvl="1" algn="just">
              <a:defRPr/>
            </a:pPr>
            <a:r>
              <a:rPr lang="en-US" sz="1400" b="1" smtClean="0"/>
              <a:t>Today language is spreading amongst East Africa as official language</a:t>
            </a:r>
          </a:p>
        </p:txBody>
      </p:sp>
      <p:pic>
        <p:nvPicPr>
          <p:cNvPr id="72708" name="Picture 4" descr="Map_Swahili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4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"/>
            <a:ext cx="4038600" cy="6629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u="sng" smtClean="0"/>
              <a:t>Push Factors</a:t>
            </a:r>
            <a:endParaRPr lang="en-US" sz="32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Not enough jobs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Few opportunities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"Primitive" conditions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Political fear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Not being able to practice religion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Poor medical care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Loss of wealth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Natural disasters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Death threats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Slavery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Pollution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Poor housing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Landlords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Poor chances of finding courtship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War conditions in area</a:t>
            </a:r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"/>
            <a:ext cx="4038600" cy="6477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u="sng" smtClean="0"/>
              <a:t>Pull Factors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Job opportunities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Better living conditions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Political and/or religious freedom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Enjoyment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Education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Better medical care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Security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Family links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Better chances of finding courtship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Get rich easily</a:t>
            </a:r>
          </a:p>
        </p:txBody>
      </p:sp>
    </p:spTree>
    <p:extLst>
      <p:ext uri="{BB962C8B-B14F-4D97-AF65-F5344CB8AC3E}">
        <p14:creationId xmlns:p14="http://schemas.microsoft.com/office/powerpoint/2010/main" val="121985317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5105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Hausa </a:t>
            </a:r>
            <a:br>
              <a:rPr lang="en-US" b="1" smtClean="0"/>
            </a:br>
            <a:r>
              <a:rPr lang="en-US" b="1" smtClean="0"/>
              <a:t>People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534400" cy="4419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400" b="1" smtClean="0"/>
              <a:t>Homeland</a:t>
            </a:r>
          </a:p>
          <a:p>
            <a:pPr lvl="1">
              <a:defRPr/>
            </a:pPr>
            <a:r>
              <a:rPr lang="en-US" sz="1200" b="1" smtClean="0"/>
              <a:t>Kano, Nigeria is center of Hausa trade and culture</a:t>
            </a:r>
          </a:p>
          <a:p>
            <a:pPr lvl="1">
              <a:defRPr/>
            </a:pPr>
            <a:r>
              <a:rPr lang="en-US" sz="1200" b="1" smtClean="0"/>
              <a:t>Culturally linked to Fulani, Songhai, Mandé,  Tuareg </a:t>
            </a:r>
          </a:p>
          <a:p>
            <a:pPr lvl="1">
              <a:defRPr/>
            </a:pPr>
            <a:r>
              <a:rPr lang="en-US" sz="1200" b="1" smtClean="0"/>
              <a:t>A mix of Afro-Asiatic and Nilo-Saharan groups</a:t>
            </a:r>
          </a:p>
          <a:p>
            <a:pPr>
              <a:defRPr/>
            </a:pPr>
            <a:r>
              <a:rPr lang="en-US" sz="1400" b="1" smtClean="0"/>
              <a:t>500 CE – 700 CE</a:t>
            </a:r>
          </a:p>
          <a:p>
            <a:pPr lvl="1">
              <a:defRPr/>
            </a:pPr>
            <a:r>
              <a:rPr lang="en-US" sz="1200" b="1" smtClean="0"/>
              <a:t>Moved west from Nubia </a:t>
            </a:r>
          </a:p>
          <a:p>
            <a:pPr lvl="1">
              <a:defRPr/>
            </a:pPr>
            <a:r>
              <a:rPr lang="en-US" sz="1200" b="1" smtClean="0"/>
              <a:t>Intermixing with local peoples</a:t>
            </a:r>
          </a:p>
          <a:p>
            <a:pPr lvl="1">
              <a:defRPr/>
            </a:pPr>
            <a:r>
              <a:rPr lang="en-US" sz="1200" b="1" smtClean="0"/>
              <a:t>Established city-states in Northern, Eastern Nigeria</a:t>
            </a:r>
          </a:p>
          <a:p>
            <a:pPr lvl="1">
              <a:defRPr/>
            </a:pPr>
            <a:r>
              <a:rPr lang="en-US" sz="1200" b="1" smtClean="0"/>
              <a:t>City-states existed as islands amongst other peoples</a:t>
            </a:r>
          </a:p>
          <a:p>
            <a:pPr lvl="1">
              <a:defRPr/>
            </a:pPr>
            <a:r>
              <a:rPr lang="en-US" sz="1200" b="1" smtClean="0"/>
              <a:t>Emerged as the power after decline of Nok, Sokoto</a:t>
            </a:r>
          </a:p>
          <a:p>
            <a:pPr>
              <a:defRPr/>
            </a:pPr>
            <a:r>
              <a:rPr lang="en-US" sz="1400" b="1" smtClean="0"/>
              <a:t>Hausa have an ancient culture extending over a large area</a:t>
            </a:r>
          </a:p>
          <a:p>
            <a:pPr lvl="1">
              <a:defRPr/>
            </a:pPr>
            <a:r>
              <a:rPr lang="en-US" sz="1200" b="1" smtClean="0"/>
              <a:t>Strong, old ties to the Arabs, Islamized peoples in West Africa</a:t>
            </a:r>
          </a:p>
          <a:p>
            <a:pPr lvl="1">
              <a:defRPr/>
            </a:pPr>
            <a:r>
              <a:rPr lang="en-US" sz="1200" b="1" smtClean="0"/>
              <a:t>Ties extended through long distance trade</a:t>
            </a:r>
          </a:p>
          <a:p>
            <a:pPr lvl="1">
              <a:defRPr/>
            </a:pPr>
            <a:r>
              <a:rPr lang="en-US" sz="1200" b="1" smtClean="0"/>
              <a:t>Merchants moved across region from city to city</a:t>
            </a:r>
          </a:p>
          <a:p>
            <a:pPr lvl="1">
              <a:defRPr/>
            </a:pPr>
            <a:r>
              <a:rPr lang="en-US" sz="1200" b="1" smtClean="0"/>
              <a:t>Islam entered through trade but restricted to rulers, courts</a:t>
            </a:r>
          </a:p>
          <a:p>
            <a:pPr lvl="1">
              <a:defRPr/>
            </a:pPr>
            <a:r>
              <a:rPr lang="en-US" sz="1200" b="1" smtClean="0"/>
              <a:t>Hausa aristocracy adopted Islam in 11</a:t>
            </a:r>
            <a:r>
              <a:rPr lang="en-US" sz="1200" b="1" baseline="30000" smtClean="0"/>
              <a:t>th</a:t>
            </a:r>
            <a:r>
              <a:rPr lang="en-US" sz="1200" b="1" smtClean="0"/>
              <a:t> c. CE</a:t>
            </a:r>
          </a:p>
          <a:p>
            <a:pPr lvl="1">
              <a:defRPr/>
            </a:pPr>
            <a:r>
              <a:rPr lang="en-US" sz="1200" b="1" smtClean="0"/>
              <a:t>Rural areas retained their animistic beliefs</a:t>
            </a:r>
          </a:p>
          <a:p>
            <a:pPr>
              <a:defRPr/>
            </a:pPr>
            <a:r>
              <a:rPr lang="en-US" sz="1400" b="1" smtClean="0"/>
              <a:t>The Fulani</a:t>
            </a:r>
          </a:p>
          <a:p>
            <a:pPr lvl="1">
              <a:defRPr/>
            </a:pPr>
            <a:r>
              <a:rPr lang="en-US" sz="1200" b="1" smtClean="0"/>
              <a:t>Invaded the Hausa area in 1810</a:t>
            </a:r>
          </a:p>
          <a:p>
            <a:pPr lvl="1">
              <a:defRPr/>
            </a:pPr>
            <a:r>
              <a:rPr lang="en-US" sz="1200" b="1" smtClean="0"/>
              <a:t>Often co-existed with the Hausa, interacted</a:t>
            </a:r>
          </a:p>
        </p:txBody>
      </p:sp>
      <p:pic>
        <p:nvPicPr>
          <p:cNvPr id="74756" name="Picture 4" descr="history-of-afric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982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65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79575"/>
            <a:ext cx="853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The African Slave Trades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86868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/>
              <a:t>?BCE to ?CE</a:t>
            </a:r>
          </a:p>
        </p:txBody>
      </p:sp>
    </p:spTree>
    <p:extLst>
      <p:ext uri="{BB962C8B-B14F-4D97-AF65-F5344CB8AC3E}">
        <p14:creationId xmlns:p14="http://schemas.microsoft.com/office/powerpoint/2010/main" val="3692108230"/>
      </p:ext>
    </p:extLst>
  </p:cSld>
  <p:clrMapOvr>
    <a:masterClrMapping/>
  </p:clrMapOvr>
  <p:transition>
    <p:pull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375"/>
            <a:ext cx="85344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Generalized Facts About</a:t>
            </a:r>
            <a:br>
              <a:rPr lang="en-US" sz="4800" b="1" smtClean="0"/>
            </a:br>
            <a:r>
              <a:rPr lang="en-US" sz="4800" b="1" smtClean="0"/>
              <a:t>Slavery, Slave Trades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458200" cy="3810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b="1" dirty="0" smtClean="0">
                <a:latin typeface="Arial" charset="0"/>
              </a:rPr>
              <a:t>Slavery is as old as recorded human history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All societies have had slaves or a system similar to it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Most slaves were captured in war or sold for debts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Most slaves ended up as agricultural slaves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To a lesser degree slaves were domestic servants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To a lesser degree slaves were soldiers, artisans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The most deadly slavery was in  the mines, in the galleys, and eventually on the plantations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In many societies slaves were protected to a degree by laws</a:t>
            </a:r>
          </a:p>
          <a:p>
            <a:pPr>
              <a:defRPr/>
            </a:pPr>
            <a:r>
              <a:rPr lang="en-US" sz="1800" b="1" dirty="0" smtClean="0">
                <a:latin typeface="Arial" charset="0"/>
              </a:rPr>
              <a:t>Motives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Labor Shortages would necessitate slavery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A supply would be needed</a:t>
            </a:r>
          </a:p>
          <a:p>
            <a:pPr lvl="1">
              <a:defRPr/>
            </a:pPr>
            <a:r>
              <a:rPr lang="en-US" sz="1600" b="1" dirty="0" smtClean="0">
                <a:latin typeface="Arial" charset="0"/>
              </a:rPr>
              <a:t>Profit would have to be great to cover expenses</a:t>
            </a:r>
          </a:p>
        </p:txBody>
      </p:sp>
    </p:spTree>
    <p:extLst>
      <p:ext uri="{BB962C8B-B14F-4D97-AF65-F5344CB8AC3E}">
        <p14:creationId xmlns:p14="http://schemas.microsoft.com/office/powerpoint/2010/main" val="3505414168"/>
      </p:ext>
    </p:extLst>
  </p:cSld>
  <p:clrMapOvr>
    <a:masterClrMapping/>
  </p:clrMapOvr>
  <p:transition>
    <p:pull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534400" cy="960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smtClean="0"/>
              <a:t>Trans-Saharan Slave Trade</a:t>
            </a:r>
            <a:br>
              <a:rPr lang="en-US" sz="3600" b="1" smtClean="0"/>
            </a:br>
            <a:r>
              <a:rPr lang="en-US" sz="3600" b="1" smtClean="0"/>
              <a:t>Indian Ocean Slave Trade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257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600" b="1" smtClean="0"/>
              <a:t>The Arab slave trade lasted more than a millennium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Ibn Battuta states that he was given , purchased slaves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Arab slave trade originated with trans-Saharan slavery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Arabs, Indians, Asians involved in the capture, transport of slaves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Route was northward across the Sahara desert, Indian Ocean region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Into Arabia and the Middle East, Persia, Central Asia and the Indian subcontinent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The slave trade from East Africa to Arabia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Dominated by Arab, African traders in coastal cities of East Africa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Swahili wealth also due in large part to slave trade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Iraq: black Zanj slaves constituted ½ total population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The Moors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European name for Berbers of North Africa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In the 8th century began raiding coastal areas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Became known as the Barbary pirates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Slave trade suppressed in the 19</a:t>
            </a:r>
            <a:r>
              <a:rPr lang="en-US" sz="1200" b="1" baseline="30000" smtClean="0"/>
              <a:t>th</a:t>
            </a:r>
            <a:r>
              <a:rPr lang="en-US" sz="1200" b="1" smtClean="0"/>
              <a:t> century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Slaves included both African and Europeans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Cervantes was held as a slave, later ransomed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Male slaves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Employed as servants, soldiers, or laborers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Female slaves traded as domestic servants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1" smtClean="0"/>
              <a:t>Historical estimates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11-17 million slaves taken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Between 650 to 1900 CE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British were strong abolitionists in region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Slave trade continued into early 1900s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Interpol evidence: it continues today </a:t>
            </a:r>
          </a:p>
        </p:txBody>
      </p:sp>
      <p:pic>
        <p:nvPicPr>
          <p:cNvPr id="79876" name="Picture 5" descr="400px-Medieval_Arab_Slave_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/>
          <a:stretch>
            <a:fillRect/>
          </a:stretch>
        </p:blipFill>
        <p:spPr bwMode="auto">
          <a:xfrm>
            <a:off x="5867400" y="3516313"/>
            <a:ext cx="31242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184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smtClean="0"/>
              <a:t>Mapping the Height of the </a:t>
            </a:r>
            <a:br>
              <a:rPr lang="en-US" sz="3600" b="1" smtClean="0"/>
            </a:br>
            <a:r>
              <a:rPr lang="en-US" sz="3600" b="1" smtClean="0"/>
              <a:t>Atlantic Slave Trade</a:t>
            </a:r>
          </a:p>
        </p:txBody>
      </p:sp>
      <p:pic>
        <p:nvPicPr>
          <p:cNvPr id="86019" name="Picture 7" descr="slav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5425"/>
            <a:ext cx="7937500" cy="4905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30796"/>
      </p:ext>
    </p:extLst>
  </p:cSld>
  <p:clrMapOvr>
    <a:masterClrMapping/>
  </p:clrMapOvr>
  <p:transition>
    <p:pull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smtClean="0"/>
              <a:t>“Internal” Migration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smtClean="0"/>
              <a:t>The United States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Civil War to World War 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Was a war over slavery: free vs. slave labor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Only real issue which divided US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Republicans were abolitionist minded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Southern senators, congressmen outnumbered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Emancipation Proclamation, 13-15</a:t>
            </a:r>
            <a:r>
              <a:rPr lang="en-US" sz="1200" b="1" baseline="30000" smtClean="0"/>
              <a:t>th</a:t>
            </a:r>
            <a:r>
              <a:rPr lang="en-US" sz="1200" b="1" smtClean="0"/>
              <a:t> Amendments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Many ex-Slaves immigrated to west as cowboys, soldiers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World War I and II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Migration from South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200" b="1" smtClean="0"/>
              <a:t>White men in army; black labor, workers needed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200" b="1" smtClean="0"/>
              <a:t>Sought better lives and did not want to return to South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Political rights were outgrowth of economic rights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Change From 1890 to 2000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90% lived in rural South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Current: Most form an urbanized ethnic group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smtClean="0"/>
              <a:t>Brazil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Most ex-slaves lived in the Northeast corner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Location of sugar production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Formed almost 90% of the population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Changing Economic Structures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Coffee production, diamonds &amp; gold mining, industrialization occurred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smtClean="0"/>
              <a:t>Afro-Brazilians moved southward, to cities to seek work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smtClean="0"/>
              <a:t>Caribbean Migration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smtClean="0"/>
              <a:t>Afro-Caribbean migration to Florida, New York, London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smtClean="0"/>
              <a:t>Economic factors push and pull immigration, families often followed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smtClean="0"/>
              <a:t>Political instability in Cuba, Haiti, Dominican Republic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smtClean="0"/>
              <a:t>Refugees result from Revolutions, harsh internal rule</a:t>
            </a:r>
          </a:p>
        </p:txBody>
      </p:sp>
    </p:spTree>
    <p:extLst>
      <p:ext uri="{BB962C8B-B14F-4D97-AF65-F5344CB8AC3E}">
        <p14:creationId xmlns:p14="http://schemas.microsoft.com/office/powerpoint/2010/main" val="753257543"/>
      </p:ext>
    </p:extLst>
  </p:cSld>
  <p:clrMapOvr>
    <a:masterClrMapping/>
  </p:clrMapOvr>
  <p:transition>
    <p:pull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Counter-Migration or Back to Africa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5344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1787, 1821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British established Sierra Leone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To be “home” for freed, emancipated slaves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74,000 slaves moved there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Many tried to move back to homelands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American anti-slavery activists established Liberia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20,000 slaves moved there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Ex-slaves came to monopolize power, formed elite class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In  US: Marcus Garvey, Black Panthers, etc.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During 1920s sought to convince blacks to move to Africa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Black Resistance to oppression in 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Truth: Africans have become part of new homelands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Some claim American blacks are seen as “whites” by Africans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Black culture in Americas is a creole cultural blend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Problem: accept blacks as equals in all ways in Americas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Blacks have to join economic power with political power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But blacks in many countries have to obtain political rights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Mexico, Nicaragua, Panama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Brazil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Cuba, Puerto Rico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Colombia, Venezuela, Peru</a:t>
            </a:r>
          </a:p>
        </p:txBody>
      </p:sp>
    </p:spTree>
    <p:extLst>
      <p:ext uri="{BB962C8B-B14F-4D97-AF65-F5344CB8AC3E}">
        <p14:creationId xmlns:p14="http://schemas.microsoft.com/office/powerpoint/2010/main" val="3758134852"/>
      </p:ext>
    </p:extLst>
  </p:cSld>
  <p:clrMapOvr>
    <a:masterClrMapping/>
  </p:clrMapOvr>
  <p:transition>
    <p:pull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79575"/>
            <a:ext cx="853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Manifest Destinies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505200"/>
            <a:ext cx="86868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/>
              <a:t>Popular Movements To Settle Interior Lands</a:t>
            </a:r>
          </a:p>
        </p:txBody>
      </p:sp>
    </p:spTree>
    <p:extLst>
      <p:ext uri="{BB962C8B-B14F-4D97-AF65-F5344CB8AC3E}">
        <p14:creationId xmlns:p14="http://schemas.microsoft.com/office/powerpoint/2010/main" val="2642082099"/>
      </p:ext>
    </p:extLst>
  </p:cSld>
  <p:clrMapOvr>
    <a:masterClrMapping/>
  </p:clrMapOvr>
  <p:transition>
    <p:pull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31775"/>
            <a:ext cx="5562600" cy="1139825"/>
          </a:xfrm>
        </p:spPr>
        <p:txBody>
          <a:bodyPr/>
          <a:lstStyle/>
          <a:p>
            <a:pPr>
              <a:defRPr/>
            </a:pPr>
            <a:r>
              <a:rPr lang="en-US" sz="4800" b="1" dirty="0" err="1" smtClean="0"/>
              <a:t>Nguni</a:t>
            </a:r>
            <a:r>
              <a:rPr lang="en-US" sz="4800" b="1" dirty="0" smtClean="0"/>
              <a:t> &amp; </a:t>
            </a:r>
            <a:r>
              <a:rPr lang="en-US" sz="4800" b="1" dirty="0" err="1" smtClean="0"/>
              <a:t>Mfecane</a:t>
            </a:r>
            <a:endParaRPr lang="en-US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sz="1800" b="1" dirty="0" err="1" smtClean="0"/>
              <a:t>Nguni</a:t>
            </a:r>
            <a:endParaRPr lang="en-US" sz="1800" b="1" dirty="0" smtClean="0"/>
          </a:p>
          <a:p>
            <a:pPr lvl="1">
              <a:defRPr/>
            </a:pPr>
            <a:r>
              <a:rPr lang="en-US" sz="1400" b="1" dirty="0" smtClean="0"/>
              <a:t>Bantu tribal language family in Southern Africa</a:t>
            </a:r>
          </a:p>
          <a:p>
            <a:pPr lvl="1">
              <a:defRPr/>
            </a:pPr>
            <a:r>
              <a:rPr lang="en-US" sz="1400" b="1" dirty="0" smtClean="0"/>
              <a:t>Arrived 1600s in Cape area</a:t>
            </a:r>
          </a:p>
          <a:p>
            <a:pPr lvl="1">
              <a:defRPr/>
            </a:pPr>
            <a:r>
              <a:rPr lang="en-US" sz="1400" b="1" dirty="0" smtClean="0"/>
              <a:t>Arrive in area same time as Dutch settled </a:t>
            </a:r>
            <a:r>
              <a:rPr lang="en-US" sz="1400" b="1" dirty="0" err="1" smtClean="0"/>
              <a:t>Capetown</a:t>
            </a:r>
            <a:endParaRPr lang="en-US" sz="1400" b="1" dirty="0" smtClean="0"/>
          </a:p>
          <a:p>
            <a:pPr lvl="1">
              <a:defRPr/>
            </a:pPr>
            <a:r>
              <a:rPr lang="en-US" sz="1400" b="1" dirty="0" smtClean="0"/>
              <a:t>Tribes: Zulu, Xhosa, Sotho, </a:t>
            </a:r>
            <a:r>
              <a:rPr lang="en-US" sz="1400" b="1" dirty="0" err="1" smtClean="0"/>
              <a:t>Swahzi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Nbelle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Shona</a:t>
            </a:r>
            <a:endParaRPr lang="en-US" sz="1400" b="1" dirty="0" smtClean="0"/>
          </a:p>
          <a:p>
            <a:pPr lvl="1">
              <a:defRPr/>
            </a:pPr>
            <a:r>
              <a:rPr lang="en-US" sz="1400" b="1" dirty="0" smtClean="0"/>
              <a:t>Many moved into area following decline of Zimbabwe</a:t>
            </a:r>
          </a:p>
          <a:p>
            <a:pPr lvl="1">
              <a:defRPr/>
            </a:pPr>
            <a:r>
              <a:rPr lang="en-US" sz="1400" b="1" dirty="0" smtClean="0"/>
              <a:t>Corn introduced from Americas: rise of population</a:t>
            </a:r>
          </a:p>
          <a:p>
            <a:pPr lvl="1">
              <a:defRPr/>
            </a:pPr>
            <a:r>
              <a:rPr lang="en-US" sz="1400" b="1" dirty="0" smtClean="0"/>
              <a:t>Scarce resources during 10 year drought: conflict</a:t>
            </a:r>
          </a:p>
          <a:p>
            <a:pPr>
              <a:defRPr/>
            </a:pPr>
            <a:r>
              <a:rPr lang="en-US" sz="1800" b="1" dirty="0" err="1" smtClean="0"/>
              <a:t>Mfecane</a:t>
            </a:r>
            <a:r>
              <a:rPr lang="en-US" sz="1800" b="1" dirty="0" smtClean="0"/>
              <a:t> </a:t>
            </a:r>
          </a:p>
          <a:p>
            <a:pPr lvl="1">
              <a:defRPr/>
            </a:pPr>
            <a:r>
              <a:rPr lang="en-US" sz="1400" b="1" dirty="0" smtClean="0"/>
              <a:t>Zulu word for “the scattering,” or “crushing”</a:t>
            </a:r>
          </a:p>
          <a:p>
            <a:pPr lvl="1">
              <a:defRPr/>
            </a:pPr>
            <a:r>
              <a:rPr lang="en-US" sz="1400" b="1" dirty="0" smtClean="0"/>
              <a:t>Rise of Zulu Empire c. 1780 – 1840</a:t>
            </a:r>
          </a:p>
          <a:p>
            <a:pPr lvl="1">
              <a:defRPr/>
            </a:pPr>
            <a:r>
              <a:rPr lang="en-US" sz="1400" b="1" dirty="0" smtClean="0"/>
              <a:t>Created by </a:t>
            </a:r>
            <a:r>
              <a:rPr lang="en-US" sz="1400" b="1" dirty="0" err="1" smtClean="0"/>
              <a:t>Shaka</a:t>
            </a:r>
            <a:r>
              <a:rPr lang="en-US" sz="1400" b="1" dirty="0" smtClean="0"/>
              <a:t> Zulu, the use of modern iron swords, brilliant tactics, fierce mindset of warriors  </a:t>
            </a:r>
          </a:p>
          <a:p>
            <a:pPr lvl="1">
              <a:defRPr/>
            </a:pPr>
            <a:r>
              <a:rPr lang="en-US" sz="1400" b="1" dirty="0" smtClean="0"/>
              <a:t>Zulu war machine forced </a:t>
            </a:r>
            <a:r>
              <a:rPr lang="en-US" sz="1400" b="1" dirty="0" err="1" smtClean="0"/>
              <a:t>Ngoni</a:t>
            </a:r>
            <a:r>
              <a:rPr lang="en-US" sz="1400" b="1" dirty="0" smtClean="0"/>
              <a:t> tribes to scatter</a:t>
            </a:r>
          </a:p>
          <a:p>
            <a:pPr lvl="1">
              <a:defRPr/>
            </a:pPr>
            <a:r>
              <a:rPr lang="en-US" sz="1400" b="1" dirty="0" smtClean="0"/>
              <a:t>Let to rise of Zulu-like states throughout region</a:t>
            </a:r>
          </a:p>
          <a:p>
            <a:pPr>
              <a:defRPr/>
            </a:pPr>
            <a:r>
              <a:rPr lang="en-US" sz="1800" b="1" dirty="0" err="1" smtClean="0"/>
              <a:t>Mfecane</a:t>
            </a:r>
            <a:r>
              <a:rPr lang="en-US" sz="1800" b="1" dirty="0" smtClean="0"/>
              <a:t> meets Great Trek</a:t>
            </a:r>
          </a:p>
          <a:p>
            <a:pPr lvl="1">
              <a:defRPr/>
            </a:pPr>
            <a:r>
              <a:rPr lang="en-US" sz="1400" b="1" dirty="0" smtClean="0"/>
              <a:t>British rule increasingly unacceptable to Dutch Farmer (Boer)</a:t>
            </a:r>
          </a:p>
          <a:p>
            <a:pPr lvl="1">
              <a:defRPr/>
            </a:pPr>
            <a:r>
              <a:rPr lang="en-US" sz="1400" b="1" dirty="0" smtClean="0"/>
              <a:t>British oppose slavery which Boers support</a:t>
            </a:r>
          </a:p>
          <a:p>
            <a:pPr lvl="1">
              <a:defRPr/>
            </a:pPr>
            <a:r>
              <a:rPr lang="en-US" sz="1400" b="1" dirty="0" smtClean="0"/>
              <a:t>Boer picked up entire communities and migrated to interior</a:t>
            </a:r>
          </a:p>
          <a:p>
            <a:pPr lvl="1">
              <a:defRPr/>
            </a:pPr>
            <a:r>
              <a:rPr lang="en-US" sz="1400" b="1" dirty="0" smtClean="0"/>
              <a:t>The Great Trek of Boers collided up against </a:t>
            </a:r>
            <a:r>
              <a:rPr lang="en-US" sz="1400" b="1" dirty="0" err="1" smtClean="0"/>
              <a:t>Mfecane</a:t>
            </a:r>
            <a:r>
              <a:rPr lang="en-US" sz="1400" b="1" dirty="0" smtClean="0"/>
              <a:t>, eventually defeat the Zulu (as do the British)</a:t>
            </a:r>
            <a:endParaRPr lang="en-US" sz="1600" b="1" dirty="0" smtClean="0"/>
          </a:p>
        </p:txBody>
      </p:sp>
      <p:pic>
        <p:nvPicPr>
          <p:cNvPr id="95236" name="Picture 2" descr="http://home.intekom.com/southafricanhistoryonline/pages/chronology/turningpoints/bk3/graphics/bant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28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66375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Mapping the Mfecane</a:t>
            </a:r>
          </a:p>
        </p:txBody>
      </p:sp>
      <p:pic>
        <p:nvPicPr>
          <p:cNvPr id="96259" name="Picture 2" descr="http://images.encarta.msn.com/xrefmedia/aencmed/targets/maps/mhi/T304262A.gif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925638"/>
            <a:ext cx="61880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http://www.ezakwantu.com/Shaka%20Zu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752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1945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b="1" smtClean="0"/>
              <a:t>Types of Migration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382000" cy="5638800"/>
          </a:xfrm>
        </p:spPr>
        <p:txBody>
          <a:bodyPr/>
          <a:lstStyle/>
          <a:p>
            <a:pPr marL="685800" indent="-6858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900" smtClean="0"/>
          </a:p>
          <a:p>
            <a:pPr marL="685800" indent="-6858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  <a:defRPr/>
            </a:pPr>
            <a:r>
              <a:rPr lang="en-US" sz="1800" b="1" smtClean="0"/>
              <a:t>Home Community</a:t>
            </a:r>
            <a:r>
              <a:rPr lang="en-US" sz="1800" smtClean="0"/>
              <a:t> 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Movement from one place to another within their community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Most common form of migration 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Distance measure in yards and miles 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Associated with youth leaving home, jobs, marriage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Examples include matri- and patrilocal, as well as modern USA</a:t>
            </a:r>
          </a:p>
          <a:p>
            <a:pPr marL="685800" indent="-6858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en-US" sz="1800" b="1" smtClean="0"/>
              <a:t>Colonization</a:t>
            </a:r>
            <a:r>
              <a:rPr lang="en-US" sz="1800" smtClean="0"/>
              <a:t> 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People leaves older community to establish a new one in another place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Desire is to create an exact replica of an existing culture elsewhere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Greek, Phoenician, Early Modern European colonization are examples</a:t>
            </a:r>
          </a:p>
          <a:p>
            <a:pPr marL="685800" indent="-685800" algn="just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en-US" sz="1800" b="1" smtClean="0"/>
              <a:t>Whole-Community</a:t>
            </a:r>
            <a:r>
              <a:rPr lang="en-US" sz="1800" smtClean="0"/>
              <a:t> </a:t>
            </a:r>
            <a:r>
              <a:rPr lang="en-US" sz="1800" b="1" smtClean="0"/>
              <a:t>or Mass Migration</a:t>
            </a:r>
          </a:p>
          <a:p>
            <a:pPr marL="1447800" lvl="2" indent="-533400" algn="just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An entire community migrates to a new land</a:t>
            </a:r>
          </a:p>
          <a:p>
            <a:pPr marL="1447800" lvl="2" indent="-533400" algn="just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Often migration in response to environmental conditions</a:t>
            </a:r>
          </a:p>
          <a:p>
            <a:pPr marL="1447800" lvl="2" indent="-533400" algn="just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Nomadic migration including seasonal migration for flocks</a:t>
            </a:r>
          </a:p>
          <a:p>
            <a:pPr marL="1447800" lvl="2" indent="-533400" algn="just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Can also include mass migration to avoid war or forced migration</a:t>
            </a:r>
          </a:p>
          <a:p>
            <a:pPr marL="1447800" lvl="2" indent="-533400" algn="just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Generally a low level of community development</a:t>
            </a:r>
          </a:p>
          <a:p>
            <a:pPr marL="1447800" lvl="2" indent="-533400" algn="just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Examples include the Germanic Migration, Irish Diaspora</a:t>
            </a:r>
          </a:p>
          <a:p>
            <a:pPr marL="685800" indent="-6858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en-US" sz="1800" b="1" smtClean="0"/>
              <a:t>Cross-Community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Involves groups/individuals migrating to live within another community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Such communities settle amongst others but do not assimilate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Examples include migrant workers, students in foreign universities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Picks up ideas, technology, skills spreading them back to mother country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Often considered free migration to seek temporary job, education</a:t>
            </a:r>
          </a:p>
          <a:p>
            <a:pPr marL="1447800" lvl="2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lphaLcPeriod"/>
              <a:defRPr/>
            </a:pPr>
            <a:r>
              <a:rPr lang="en-US" sz="1400" smtClean="0"/>
              <a:t>Examples include Jewish, Nestorian and Chinese immigration </a:t>
            </a:r>
          </a:p>
        </p:txBody>
      </p:sp>
    </p:spTree>
    <p:extLst>
      <p:ext uri="{BB962C8B-B14F-4D97-AF65-F5344CB8AC3E}">
        <p14:creationId xmlns:p14="http://schemas.microsoft.com/office/powerpoint/2010/main" val="166706638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79575"/>
            <a:ext cx="85344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smtClean="0"/>
              <a:t>19</a:t>
            </a:r>
            <a:r>
              <a:rPr lang="en-US" sz="6000" baseline="30000" smtClean="0"/>
              <a:t>th</a:t>
            </a:r>
            <a:r>
              <a:rPr lang="en-US" sz="6000" smtClean="0"/>
              <a:t> and 20</a:t>
            </a:r>
            <a:r>
              <a:rPr lang="en-US" sz="6000" baseline="30000" smtClean="0"/>
              <a:t>th</a:t>
            </a:r>
            <a:r>
              <a:rPr lang="en-US" sz="6000" smtClean="0"/>
              <a:t> Century</a:t>
            </a:r>
            <a:br>
              <a:rPr lang="en-US" sz="6000" smtClean="0"/>
            </a:br>
            <a:r>
              <a:rPr lang="en-US" sz="6000" smtClean="0"/>
              <a:t>Migrations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505200"/>
            <a:ext cx="86868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Modern Mass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348808926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5575"/>
            <a:ext cx="8534400" cy="113982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The Facts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534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b="1" smtClean="0"/>
              <a:t>Most common types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Labor migration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Refugee migration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Urbanization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smtClean="0"/>
              <a:t>18</a:t>
            </a:r>
            <a:r>
              <a:rPr lang="en-US" sz="1800" b="1" baseline="30000" smtClean="0"/>
              <a:t>th</a:t>
            </a:r>
            <a:r>
              <a:rPr lang="en-US" sz="1800" b="1" smtClean="0"/>
              <a:t> Century Immigration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Accelerated over time period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Largest examples were the African slave trades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Colonization of territories common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smtClean="0"/>
              <a:t>19</a:t>
            </a:r>
            <a:r>
              <a:rPr lang="en-US" sz="1800" b="1" baseline="30000" smtClean="0"/>
              <a:t>th</a:t>
            </a:r>
            <a:r>
              <a:rPr lang="en-US" sz="1800" b="1" smtClean="0"/>
              <a:t> Century Immigration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Caused by industrialization and opening of interior lands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Large demand for labor to replace slaves, work factories, plantations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Facilitated by modern developments in transportation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International Trade and Imperialism are influencing factors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Remade the Americas, Australia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smtClean="0"/>
              <a:t>20</a:t>
            </a:r>
            <a:r>
              <a:rPr lang="en-US" sz="1800" b="1" baseline="30000" smtClean="0"/>
              <a:t>th</a:t>
            </a:r>
            <a:r>
              <a:rPr lang="en-US" sz="1800" b="1" smtClean="0"/>
              <a:t> Century Immigration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Cannot understand modern world without immigration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Economic and Social Globalization and modern immigration are linked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Economic disparities, decolonization, and war are critical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smtClean="0"/>
              <a:t>Intellectual migration has become quite common</a:t>
            </a:r>
          </a:p>
        </p:txBody>
      </p:sp>
    </p:spTree>
    <p:extLst>
      <p:ext uri="{BB962C8B-B14F-4D97-AF65-F5344CB8AC3E}">
        <p14:creationId xmlns:p14="http://schemas.microsoft.com/office/powerpoint/2010/main" val="822209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98742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19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c. Demographic Revolution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534400" cy="5638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smtClean="0"/>
              <a:t>Causes</a:t>
            </a:r>
          </a:p>
          <a:p>
            <a:pPr lvl="1">
              <a:defRPr/>
            </a:pPr>
            <a:r>
              <a:rPr lang="en-US" sz="1800" smtClean="0"/>
              <a:t>Massive Population Surge beginning in West</a:t>
            </a:r>
          </a:p>
          <a:p>
            <a:pPr lvl="2">
              <a:defRPr/>
            </a:pPr>
            <a:r>
              <a:rPr lang="en-US" sz="1600" smtClean="0"/>
              <a:t>Immediate Results Prior to Industrialization</a:t>
            </a:r>
          </a:p>
          <a:p>
            <a:pPr lvl="3">
              <a:defRPr/>
            </a:pPr>
            <a:r>
              <a:rPr lang="en-US" sz="1600" smtClean="0"/>
              <a:t>Massive insecurity</a:t>
            </a:r>
          </a:p>
          <a:p>
            <a:pPr lvl="3">
              <a:defRPr/>
            </a:pPr>
            <a:r>
              <a:rPr lang="en-US" sz="1600" smtClean="0"/>
              <a:t>Temporary migration</a:t>
            </a:r>
          </a:p>
          <a:p>
            <a:pPr lvl="2">
              <a:defRPr/>
            </a:pPr>
            <a:r>
              <a:rPr lang="en-US" sz="1600" smtClean="0"/>
              <a:t>Growth of Cities and Urbanization due to Industrialization</a:t>
            </a:r>
          </a:p>
          <a:p>
            <a:pPr lvl="2">
              <a:defRPr/>
            </a:pPr>
            <a:r>
              <a:rPr lang="en-US" sz="1600" smtClean="0"/>
              <a:t>By 1900 had begun to spread to Japan, Russia, Eastern Europe</a:t>
            </a:r>
          </a:p>
          <a:p>
            <a:pPr lvl="1">
              <a:defRPr/>
            </a:pPr>
            <a:r>
              <a:rPr lang="en-US" sz="1800" smtClean="0"/>
              <a:t>Rural economies replaced by urban industrial economies in West</a:t>
            </a:r>
          </a:p>
          <a:p>
            <a:pPr lvl="2">
              <a:defRPr/>
            </a:pPr>
            <a:r>
              <a:rPr lang="en-US" sz="1600" smtClean="0"/>
              <a:t>Enclosure movements around the world</a:t>
            </a:r>
          </a:p>
          <a:p>
            <a:pPr lvl="2">
              <a:defRPr/>
            </a:pPr>
            <a:r>
              <a:rPr lang="en-US" sz="1600" smtClean="0"/>
              <a:t>Food shortages such as Irish Potato Famine</a:t>
            </a:r>
          </a:p>
          <a:p>
            <a:pPr lvl="2">
              <a:defRPr/>
            </a:pPr>
            <a:r>
              <a:rPr lang="en-US" sz="1600" smtClean="0"/>
              <a:t>Industrialization and Urbanization demanded all types of labor</a:t>
            </a:r>
          </a:p>
          <a:p>
            <a:pPr lvl="1">
              <a:defRPr/>
            </a:pPr>
            <a:r>
              <a:rPr lang="en-US" sz="1800" smtClean="0"/>
              <a:t>Need to replace slavery, serfdom in some areas of the world</a:t>
            </a:r>
          </a:p>
          <a:p>
            <a:pPr>
              <a:defRPr/>
            </a:pPr>
            <a:r>
              <a:rPr lang="en-US" sz="2400" smtClean="0"/>
              <a:t>New Circular Migration Patterns</a:t>
            </a:r>
          </a:p>
          <a:p>
            <a:pPr lvl="1">
              <a:defRPr/>
            </a:pPr>
            <a:r>
              <a:rPr lang="en-US" sz="1800" smtClean="0"/>
              <a:t>Commercialization of agriculture produced new labor demands</a:t>
            </a:r>
          </a:p>
          <a:p>
            <a:pPr lvl="1">
              <a:defRPr/>
            </a:pPr>
            <a:r>
              <a:rPr lang="en-US" sz="1800" smtClean="0"/>
              <a:t>Short term labor common, replaces year round farm labor</a:t>
            </a:r>
          </a:p>
          <a:p>
            <a:pPr lvl="1">
              <a:defRPr/>
            </a:pPr>
            <a:r>
              <a:rPr lang="en-US" sz="1800" smtClean="0"/>
              <a:t>New Migrant Labor for farming, construction of infrastructure</a:t>
            </a:r>
          </a:p>
          <a:p>
            <a:pPr lvl="1">
              <a:defRPr/>
            </a:pPr>
            <a:r>
              <a:rPr lang="en-US" sz="1800" smtClean="0"/>
              <a:t>Migration of women as laborers became common</a:t>
            </a:r>
          </a:p>
          <a:p>
            <a:pPr lvl="1">
              <a:defRPr/>
            </a:pPr>
            <a:r>
              <a:rPr lang="en-US" sz="1800" smtClean="0"/>
              <a:t>Higher mobility of people including labor</a:t>
            </a:r>
          </a:p>
        </p:txBody>
      </p:sp>
    </p:spTree>
    <p:extLst>
      <p:ext uri="{BB962C8B-B14F-4D97-AF65-F5344CB8AC3E}">
        <p14:creationId xmlns:p14="http://schemas.microsoft.com/office/powerpoint/2010/main" val="5458098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382000" cy="941388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19</a:t>
            </a:r>
            <a:r>
              <a:rPr lang="en-US" sz="4800" b="1" baseline="30000" dirty="0" smtClean="0"/>
              <a:t>th</a:t>
            </a:r>
            <a:r>
              <a:rPr lang="en-US" sz="4800" b="1" dirty="0" smtClean="0"/>
              <a:t> c. The Atlantic World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534400" cy="5638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stern/</a:t>
            </a:r>
            <a:r>
              <a:rPr lang="en-US" sz="1400" dirty="0" err="1" smtClean="0">
                <a:solidFill>
                  <a:srgbClr val="FFFFFF"/>
                </a:solidFill>
              </a:rPr>
              <a:t>North</a:t>
            </a:r>
            <a:r>
              <a:rPr lang="en-US" sz="1400" b="1" dirty="0" err="1" smtClean="0">
                <a:solidFill>
                  <a:srgbClr val="FFFFFF"/>
                </a:solidFill>
              </a:rPr>
              <a:t>West</a:t>
            </a:r>
            <a:r>
              <a:rPr lang="en-US" sz="1400" b="1" dirty="0" smtClean="0">
                <a:solidFill>
                  <a:srgbClr val="FFFFFF"/>
                </a:solidFill>
              </a:rPr>
              <a:t> Europe saw urbanization, migration of labor from farms to industry</a:t>
            </a:r>
          </a:p>
          <a:p>
            <a:pPr>
              <a:lnSpc>
                <a:spcPct val="80000"/>
              </a:lnSpc>
              <a:defRPr/>
            </a:pPr>
            <a:r>
              <a:rPr lang="en-US" sz="1400" b="1" dirty="0" smtClean="0"/>
              <a:t>Africa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Slave trade continued until early 20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century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Atlantic Slave trade largely ended by 1820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Illegal Slave Trade to Brazil continued until c. 1850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Trans-Saharan and Indian Ocean Slave Trades continued until c. 1910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Popular Migrations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Boer Great Trek from </a:t>
            </a:r>
            <a:r>
              <a:rPr lang="en-US" sz="1400" dirty="0" err="1" smtClean="0"/>
              <a:t>Capetown</a:t>
            </a:r>
            <a:r>
              <a:rPr lang="en-US" sz="1400" dirty="0" smtClean="0"/>
              <a:t> to Interior to avoid British influence, control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err="1" smtClean="0"/>
              <a:t>Mfecane</a:t>
            </a:r>
            <a:r>
              <a:rPr lang="en-US" sz="1400" dirty="0" smtClean="0"/>
              <a:t> in South Africa due to Zulu wars spreads Nguni to Southern Africa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Migration of Somali into Ogden, East Africa due to drought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Large colonial settlement of Europeans to Algeria, Tunisia, Libya, South Africa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Muslim jihads on West African Sahel produce migrations of people across region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Africans move to work gold, rubber, diamond, industrial concerns of Europeans</a:t>
            </a:r>
          </a:p>
          <a:p>
            <a:pPr>
              <a:lnSpc>
                <a:spcPct val="80000"/>
              </a:lnSpc>
              <a:defRPr/>
            </a:pPr>
            <a:r>
              <a:rPr lang="en-US" sz="1400" b="1" dirty="0" smtClean="0"/>
              <a:t>The Americas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19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Century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Largest recipients were the USA, Canada, Brazil, Argentina, Uruguay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USA, Canada received large populations from Ireland, Germany, Scandinavia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Settlement of the Frontier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Mexico, USA, Canada, Brazil, Argentina all settled their frontiers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/>
              <a:t>All attempted to attract settlers and laborers with good salaries, grant of land</a:t>
            </a:r>
          </a:p>
        </p:txBody>
      </p:sp>
    </p:spTree>
    <p:extLst>
      <p:ext uri="{BB962C8B-B14F-4D97-AF65-F5344CB8AC3E}">
        <p14:creationId xmlns:p14="http://schemas.microsoft.com/office/powerpoint/2010/main" val="133774989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382000" cy="960438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19</a:t>
            </a:r>
            <a:r>
              <a:rPr lang="en-US" sz="4000" b="1" baseline="30000" smtClean="0"/>
              <a:t>th</a:t>
            </a:r>
            <a:r>
              <a:rPr lang="en-US" sz="4000" b="1" smtClean="0"/>
              <a:t> c. Asian Migration to Africa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400" b="1" smtClean="0"/>
              <a:t>South and Southeast Asia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50 million Indians, Chinese, Malay, Filipinos migrated as contract laborers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Commercial labor settled in thriving cities, ports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Physical labor worked tea, rubber, rice, sugar, coffee plantations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Indians (Both Hindu and Muslims)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Went to African plantations as contract laborers, physical laborers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Many voluntarily moved to Africa to establish businesses to serve migrants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British used Indians as lower colonial administrators in their Asian empire</a:t>
            </a:r>
          </a:p>
          <a:p>
            <a:pPr>
              <a:lnSpc>
                <a:spcPct val="80000"/>
              </a:lnSpc>
              <a:defRPr/>
            </a:pPr>
            <a:r>
              <a:rPr lang="en-US" sz="1400" b="1" smtClean="0"/>
              <a:t>Indians in East Africa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First arrived as coolie laborers in late 1800s to build the Ugandan Railway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Original 32,000 contracted laborers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Many stayed as shopkeepers, artisans, traders, clerks, low level administrators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Excluded from middle, senior ranks of the colonial government, from farming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Became commercial middleman, professional community including doctors, lawyers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Indian traders followed Arab trading routes inland on the coasts of East Africa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Indians had monopoly on Zanzibar's trade in 19th century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Between the building of the railways and the end of World War II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Number of Indians in East Africa swelled to 320,000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By 1940s: some colonial areas passed laws restricting the flow of immigrants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The Indians had firmly established control of commercial trade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80 to 90 percent in Kenya, Uganda plus sections of industrial development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smtClean="0"/>
              <a:t>In 1948, all but 12 of Uganda's 195 cotton ginneries were Indian run</a:t>
            </a:r>
          </a:p>
          <a:p>
            <a:pPr>
              <a:lnSpc>
                <a:spcPct val="80000"/>
              </a:lnSpc>
              <a:defRPr/>
            </a:pPr>
            <a:r>
              <a:rPr lang="en-US" sz="1400" b="1" smtClean="0"/>
              <a:t>Indians in South Africa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The majority of the Asian South African population is </a:t>
            </a:r>
            <a:r>
              <a:rPr lang="en-US" sz="1200" b="1" smtClean="0">
                <a:hlinkClick r:id="rId2" tooltip="India"/>
              </a:rPr>
              <a:t>Indian</a:t>
            </a:r>
            <a:r>
              <a:rPr lang="en-US" sz="1200" b="1" smtClean="0"/>
              <a:t> in origin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Most of them descended from indentured workers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Transported to work in 19th century on sugar plantations of Natal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They are largely English speaking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1.2 million Asians in South Africa represent 2% of South Africa’s population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Gandhi worked as lawyer in South Africa amongst immigrant workers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smtClean="0"/>
              <a:t>African National Congress modeled after Indian National Congress</a:t>
            </a:r>
          </a:p>
        </p:txBody>
      </p:sp>
    </p:spTree>
    <p:extLst>
      <p:ext uri="{BB962C8B-B14F-4D97-AF65-F5344CB8AC3E}">
        <p14:creationId xmlns:p14="http://schemas.microsoft.com/office/powerpoint/2010/main" val="47583219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Migration 1800 to 1914</a:t>
            </a:r>
            <a:endParaRPr lang="en-US" sz="4800" b="1" dirty="0"/>
          </a:p>
        </p:txBody>
      </p:sp>
      <p:pic>
        <p:nvPicPr>
          <p:cNvPr id="105475" name="Picture 2" descr="http://media.maps.com/magellan/images/WRLH075-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96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94539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534400" cy="113982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Major 20</a:t>
            </a:r>
            <a:r>
              <a:rPr lang="en-US" b="1" baseline="30000" smtClean="0"/>
              <a:t>th</a:t>
            </a:r>
            <a:r>
              <a:rPr lang="en-US" b="1" smtClean="0"/>
              <a:t> c. Migrations</a:t>
            </a:r>
          </a:p>
        </p:txBody>
      </p:sp>
      <p:pic>
        <p:nvPicPr>
          <p:cNvPr id="106499" name="Picture 5" descr="migration-map-html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219200"/>
            <a:ext cx="7029450" cy="5457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58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534400" cy="884238"/>
          </a:xfrm>
        </p:spPr>
        <p:txBody>
          <a:bodyPr/>
          <a:lstStyle/>
          <a:p>
            <a:pPr>
              <a:defRPr/>
            </a:pPr>
            <a:r>
              <a:rPr lang="en-US" sz="4800" b="1" smtClean="0"/>
              <a:t>Immigration and World Wars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400" b="1" smtClean="0"/>
              <a:t>World War I and After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Refugees produced by warfare in record numbers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Millions of colonial subjects migrated to fronts to support war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100,000 Vietnamese; 100,000 Chinese, 100,000 Africans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Many worked in Europe, at war fronts as laborers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Peace Treaty produced immigration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Germans expelled from former territories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Turks expelled from Europe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Greeks expelled from Turkey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Armenian Genocide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Millions of Armenians migrated from SW Asia to Americas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Increased Jewish migration to Palestine reached 400,000 by 1948</a:t>
            </a:r>
          </a:p>
          <a:p>
            <a:pPr>
              <a:lnSpc>
                <a:spcPct val="80000"/>
              </a:lnSpc>
              <a:defRPr/>
            </a:pPr>
            <a:r>
              <a:rPr lang="en-US" sz="1400" b="1" smtClean="0"/>
              <a:t>The Soviet Union’s Migrations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smtClean="0"/>
              <a:t>3 million refugees (ethnic groups, elite) fled communist revolutions to west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smtClean="0"/>
              <a:t>USSR resettled peoples whom they distrusted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1" smtClean="0"/>
              <a:t>World War II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Japanese invasion of China created up to 50 million internal immigrants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Nazis used forced settlement, internal migration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Millions of Germans settled in occupied Eastern lands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European Jews rounded up and shipped to Eastern Europe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Millions of Europeans used as slave labor in German factories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Prisoners of War and Refugees number in millions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End of War Expulsions and Resettlement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Allies expelled millennia old German populations from Eastern, Central Europe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smtClean="0"/>
              <a:t>Millions of Poles, Czechs, Ukrainians, Romanians resettled in former German lands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smtClean="0"/>
              <a:t>Soviets forcibly resettled 100,000+ Eastern Europeans into USSR</a:t>
            </a:r>
          </a:p>
        </p:txBody>
      </p:sp>
    </p:spTree>
    <p:extLst>
      <p:ext uri="{BB962C8B-B14F-4D97-AF65-F5344CB8AC3E}">
        <p14:creationId xmlns:p14="http://schemas.microsoft.com/office/powerpoint/2010/main" val="289622035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534400" cy="1036638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/>
              <a:t>Mapping Migration since 1945</a:t>
            </a:r>
            <a:endParaRPr lang="en-US" sz="4400" b="1" dirty="0"/>
          </a:p>
        </p:txBody>
      </p:sp>
      <p:pic>
        <p:nvPicPr>
          <p:cNvPr id="109571" name="Picture 7" descr="FG03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924800" cy="5410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6939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987425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Labor Migration Since 1945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800" b="1" smtClean="0"/>
              <a:t>Causes</a:t>
            </a:r>
          </a:p>
          <a:p>
            <a:pPr lvl="1">
              <a:defRPr/>
            </a:pPr>
            <a:r>
              <a:rPr lang="en-US" sz="1200" smtClean="0"/>
              <a:t>Developed world of rich nations attracted labor and brain power with higher pay</a:t>
            </a:r>
          </a:p>
          <a:p>
            <a:pPr lvl="1">
              <a:defRPr/>
            </a:pPr>
            <a:r>
              <a:rPr lang="en-US" sz="1200" smtClean="0"/>
              <a:t>The bulk of immigrants were laborers when labor was needed</a:t>
            </a:r>
          </a:p>
          <a:p>
            <a:pPr lvl="1">
              <a:defRPr/>
            </a:pPr>
            <a:r>
              <a:rPr lang="en-US" sz="1200" smtClean="0"/>
              <a:t>Many ethnic commercial minorities felt threatened and moved</a:t>
            </a:r>
          </a:p>
          <a:p>
            <a:pPr lvl="1">
              <a:defRPr/>
            </a:pPr>
            <a:r>
              <a:rPr lang="en-US" sz="1200" smtClean="0"/>
              <a:t>Population in 3</a:t>
            </a:r>
            <a:r>
              <a:rPr lang="en-US" sz="1200" baseline="30000" smtClean="0"/>
              <a:t>rd</a:t>
            </a:r>
            <a:r>
              <a:rPr lang="en-US" sz="1200" smtClean="0"/>
              <a:t> world high; birth rates in 1</a:t>
            </a:r>
            <a:r>
              <a:rPr lang="en-US" sz="1200" baseline="30000" smtClean="0"/>
              <a:t>st</a:t>
            </a:r>
            <a:r>
              <a:rPr lang="en-US" sz="1200" smtClean="0"/>
              <a:t> world declined = labor shortage</a:t>
            </a:r>
          </a:p>
          <a:p>
            <a:pPr lvl="1">
              <a:defRPr/>
            </a:pPr>
            <a:r>
              <a:rPr lang="en-US" sz="1200" smtClean="0"/>
              <a:t>1</a:t>
            </a:r>
            <a:r>
              <a:rPr lang="en-US" sz="1200" baseline="30000" smtClean="0"/>
              <a:t>st</a:t>
            </a:r>
            <a:r>
              <a:rPr lang="en-US" sz="1200" smtClean="0"/>
              <a:t> world citizens increasingly abandoned agriculture = need for farm labor</a:t>
            </a:r>
          </a:p>
          <a:p>
            <a:pPr lvl="1">
              <a:defRPr/>
            </a:pPr>
            <a:r>
              <a:rPr lang="en-US" sz="1200" smtClean="0"/>
              <a:t>Construction laborers needed in urbanizing world</a:t>
            </a:r>
          </a:p>
          <a:p>
            <a:pPr lvl="1">
              <a:defRPr/>
            </a:pPr>
            <a:r>
              <a:rPr lang="en-US" sz="1200" smtClean="0"/>
              <a:t>The famous Brain Drain of the educated elite to the 1</a:t>
            </a:r>
            <a:r>
              <a:rPr lang="en-US" sz="1200" baseline="30000" smtClean="0"/>
              <a:t>st</a:t>
            </a:r>
            <a:r>
              <a:rPr lang="en-US" sz="1200" smtClean="0"/>
              <a:t> World</a:t>
            </a:r>
          </a:p>
          <a:p>
            <a:pPr>
              <a:defRPr/>
            </a:pPr>
            <a:r>
              <a:rPr lang="en-US" sz="1800" b="1" smtClean="0"/>
              <a:t>Sources: Poor &amp; Smart Migrate</a:t>
            </a:r>
          </a:p>
          <a:p>
            <a:pPr lvl="1">
              <a:defRPr/>
            </a:pPr>
            <a:r>
              <a:rPr lang="en-US" sz="1600" smtClean="0"/>
              <a:t>Net Recipients</a:t>
            </a:r>
          </a:p>
          <a:p>
            <a:pPr lvl="2">
              <a:defRPr/>
            </a:pPr>
            <a:r>
              <a:rPr lang="en-US" sz="1200" smtClean="0"/>
              <a:t>United States, Canada, Western Europe</a:t>
            </a:r>
          </a:p>
          <a:p>
            <a:pPr lvl="2">
              <a:defRPr/>
            </a:pPr>
            <a:r>
              <a:rPr lang="en-US" sz="1200" smtClean="0"/>
              <a:t>Persian Gulf States</a:t>
            </a:r>
          </a:p>
          <a:p>
            <a:pPr lvl="2">
              <a:defRPr/>
            </a:pPr>
            <a:r>
              <a:rPr lang="en-US" sz="1200" smtClean="0"/>
              <a:t>Japan and Australia</a:t>
            </a:r>
          </a:p>
          <a:p>
            <a:pPr lvl="2">
              <a:defRPr/>
            </a:pPr>
            <a:r>
              <a:rPr lang="en-US" sz="1200" smtClean="0"/>
              <a:t>South Africa</a:t>
            </a:r>
          </a:p>
          <a:p>
            <a:pPr lvl="1">
              <a:defRPr/>
            </a:pPr>
            <a:r>
              <a:rPr lang="en-US" sz="1600" smtClean="0"/>
              <a:t>Net Suppliers</a:t>
            </a:r>
          </a:p>
          <a:p>
            <a:pPr lvl="2">
              <a:defRPr/>
            </a:pPr>
            <a:r>
              <a:rPr lang="en-US" sz="1200" smtClean="0"/>
              <a:t>Eastern and Southern Europeans to Northern and Western Europe</a:t>
            </a:r>
          </a:p>
          <a:p>
            <a:pPr lvl="2">
              <a:defRPr/>
            </a:pPr>
            <a:r>
              <a:rPr lang="en-US" sz="1200" smtClean="0"/>
              <a:t>South Asian Muslims to the Persian Gulf States</a:t>
            </a:r>
          </a:p>
          <a:p>
            <a:pPr lvl="2">
              <a:defRPr/>
            </a:pPr>
            <a:r>
              <a:rPr lang="en-US" sz="1200" smtClean="0"/>
              <a:t>North Africans, West Africans to West Europe especially Spain, France, Portugal, Italy and UK</a:t>
            </a:r>
          </a:p>
          <a:p>
            <a:pPr lvl="2">
              <a:defRPr/>
            </a:pPr>
            <a:r>
              <a:rPr lang="en-US" sz="1200" smtClean="0"/>
              <a:t>Central Americans to the United States and Canada</a:t>
            </a:r>
          </a:p>
          <a:p>
            <a:pPr lvl="2">
              <a:defRPr/>
            </a:pPr>
            <a:r>
              <a:rPr lang="en-US" sz="1200" smtClean="0"/>
              <a:t>The Caribbean to the United States and United Kingdom</a:t>
            </a:r>
          </a:p>
          <a:p>
            <a:pPr lvl="2">
              <a:defRPr/>
            </a:pPr>
            <a:r>
              <a:rPr lang="en-US" sz="1200" smtClean="0"/>
              <a:t>Southeast Asians to France, the United States, and Australia</a:t>
            </a:r>
          </a:p>
          <a:p>
            <a:pPr lvl="2">
              <a:defRPr/>
            </a:pPr>
            <a:r>
              <a:rPr lang="en-US" sz="1200" smtClean="0"/>
              <a:t>Turks to Germany and Austria</a:t>
            </a:r>
          </a:p>
          <a:p>
            <a:pPr lvl="2">
              <a:defRPr/>
            </a:pPr>
            <a:r>
              <a:rPr lang="en-US" sz="1200" smtClean="0"/>
              <a:t>Irish to the United Kingdom and Continental Europe</a:t>
            </a:r>
          </a:p>
          <a:p>
            <a:pPr lvl="2">
              <a:defRPr/>
            </a:pPr>
            <a:r>
              <a:rPr lang="en-US" sz="1200" smtClean="0"/>
              <a:t>Chinese to the United States and Canada</a:t>
            </a:r>
          </a:p>
          <a:p>
            <a:pPr lvl="2">
              <a:defRPr/>
            </a:pPr>
            <a:r>
              <a:rPr lang="en-US" sz="1200" smtClean="0"/>
              <a:t>Southern African males to South African diamond, gold mines and industry</a:t>
            </a:r>
            <a:endParaRPr lang="en-US" sz="4000" smtClean="0"/>
          </a:p>
        </p:txBody>
      </p:sp>
      <p:pic>
        <p:nvPicPr>
          <p:cNvPr id="111620" name="Picture 6" descr="39279685mapmon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5146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04121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Limitations on Migration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9248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smtClean="0"/>
              <a:t>Political restrictions</a:t>
            </a:r>
          </a:p>
          <a:p>
            <a:pPr lvl="1" eaLnBrk="1" hangingPunct="1">
              <a:defRPr/>
            </a:pPr>
            <a:r>
              <a:rPr lang="en-US" sz="2600" b="1" smtClean="0"/>
              <a:t>Many countries have restrictions</a:t>
            </a:r>
          </a:p>
          <a:p>
            <a:pPr lvl="1" eaLnBrk="1" hangingPunct="1">
              <a:defRPr/>
            </a:pPr>
            <a:r>
              <a:rPr lang="en-US" sz="2600" b="1" smtClean="0"/>
              <a:t>Some have entry quotas</a:t>
            </a:r>
          </a:p>
          <a:p>
            <a:pPr lvl="1" eaLnBrk="1" hangingPunct="1">
              <a:defRPr/>
            </a:pPr>
            <a:r>
              <a:rPr lang="en-US" sz="2600" b="1" smtClean="0"/>
              <a:t>Some have exit requirements</a:t>
            </a:r>
          </a:p>
          <a:p>
            <a:pPr eaLnBrk="1" hangingPunct="1">
              <a:defRPr/>
            </a:pPr>
            <a:r>
              <a:rPr lang="en-US" sz="3000" b="1" smtClean="0"/>
              <a:t>Geographical restrictions</a:t>
            </a:r>
          </a:p>
          <a:p>
            <a:pPr lvl="1" eaLnBrk="1" hangingPunct="1">
              <a:defRPr/>
            </a:pPr>
            <a:r>
              <a:rPr lang="en-US" sz="2600" b="1" smtClean="0"/>
              <a:t>Distance and transport</a:t>
            </a:r>
          </a:p>
          <a:p>
            <a:pPr lvl="1" eaLnBrk="1" hangingPunct="1">
              <a:defRPr/>
            </a:pPr>
            <a:r>
              <a:rPr lang="en-US" sz="2600" b="1" smtClean="0"/>
              <a:t>Physical barriers to movement</a:t>
            </a:r>
          </a:p>
          <a:p>
            <a:pPr eaLnBrk="1" hangingPunct="1">
              <a:defRPr/>
            </a:pPr>
            <a:r>
              <a:rPr lang="en-US" sz="3000" b="1" smtClean="0"/>
              <a:t>Opportunities</a:t>
            </a:r>
            <a:r>
              <a:rPr lang="en-US" sz="3000" smtClean="0"/>
              <a:t> </a:t>
            </a:r>
            <a:r>
              <a:rPr lang="en-US" sz="3000" b="1" smtClean="0"/>
              <a:t>of</a:t>
            </a:r>
            <a:r>
              <a:rPr lang="en-US" sz="3000" smtClean="0"/>
              <a:t> </a:t>
            </a:r>
            <a:r>
              <a:rPr lang="en-US" sz="3000" b="1" smtClean="0"/>
              <a:t>Costs</a:t>
            </a:r>
          </a:p>
          <a:p>
            <a:pPr lvl="1" eaLnBrk="1" hangingPunct="1">
              <a:defRPr/>
            </a:pPr>
            <a:r>
              <a:rPr lang="en-US" sz="2600" b="1" smtClean="0"/>
              <a:t>What do I gain, what do I lose</a:t>
            </a:r>
          </a:p>
          <a:p>
            <a:pPr eaLnBrk="1" hangingPunct="1">
              <a:defRPr/>
            </a:pPr>
            <a:r>
              <a:rPr lang="en-US" sz="3000" b="1" smtClean="0"/>
              <a:t>Personal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23312859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960438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Refugee/Asylum Migration Since 1945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867400"/>
          </a:xfrm>
        </p:spPr>
        <p:txBody>
          <a:bodyPr/>
          <a:lstStyle/>
          <a:p>
            <a:pPr>
              <a:defRPr/>
            </a:pPr>
            <a:r>
              <a:rPr lang="en-US" sz="1800" b="1" smtClean="0"/>
              <a:t>Causes</a:t>
            </a:r>
          </a:p>
          <a:p>
            <a:pPr lvl="1">
              <a:defRPr/>
            </a:pPr>
            <a:r>
              <a:rPr lang="en-US" sz="1400" smtClean="0"/>
              <a:t>Cold War Rivalry between Great Powers</a:t>
            </a:r>
          </a:p>
          <a:p>
            <a:pPr lvl="1">
              <a:defRPr/>
            </a:pPr>
            <a:r>
              <a:rPr lang="en-US" sz="1400" smtClean="0"/>
              <a:t>Revolutions and Military Coups</a:t>
            </a:r>
          </a:p>
          <a:p>
            <a:pPr lvl="1">
              <a:defRPr/>
            </a:pPr>
            <a:r>
              <a:rPr lang="en-US" sz="1400" smtClean="0"/>
              <a:t>Genocide and Ethnic Cleansing </a:t>
            </a:r>
          </a:p>
          <a:p>
            <a:pPr lvl="1">
              <a:defRPr/>
            </a:pPr>
            <a:r>
              <a:rPr lang="en-US" sz="1400" smtClean="0"/>
              <a:t>War between Neighbors</a:t>
            </a:r>
          </a:p>
          <a:p>
            <a:pPr lvl="1">
              <a:defRPr/>
            </a:pPr>
            <a:r>
              <a:rPr lang="en-US" sz="1400" smtClean="0"/>
              <a:t>Persecuted Religious Minorities</a:t>
            </a:r>
          </a:p>
          <a:p>
            <a:pPr>
              <a:defRPr/>
            </a:pPr>
            <a:r>
              <a:rPr lang="en-US" sz="1800" b="1" smtClean="0"/>
              <a:t>Total: 80 million by 1994</a:t>
            </a:r>
          </a:p>
          <a:p>
            <a:pPr>
              <a:defRPr/>
            </a:pPr>
            <a:r>
              <a:rPr lang="en-US" sz="1800" b="1" smtClean="0"/>
              <a:t>Sources</a:t>
            </a:r>
          </a:p>
          <a:p>
            <a:pPr lvl="1">
              <a:defRPr/>
            </a:pPr>
            <a:r>
              <a:rPr lang="en-US" sz="1600" b="1" smtClean="0"/>
              <a:t>Warfare of all types</a:t>
            </a:r>
          </a:p>
          <a:p>
            <a:pPr lvl="2">
              <a:defRPr/>
            </a:pPr>
            <a:r>
              <a:rPr lang="en-US" sz="1200" smtClean="0"/>
              <a:t>Ethnic minorities relocated in many nations by Allied Nations especially German populations</a:t>
            </a:r>
          </a:p>
          <a:p>
            <a:pPr lvl="2">
              <a:defRPr/>
            </a:pPr>
            <a:r>
              <a:rPr lang="en-US" sz="1200" smtClean="0"/>
              <a:t>Korea, Vietnam, Berlin Crisis, Hungarian Crisis, Prague Spring all produced refugees</a:t>
            </a:r>
          </a:p>
          <a:p>
            <a:pPr lvl="2">
              <a:defRPr/>
            </a:pPr>
            <a:r>
              <a:rPr lang="en-US" sz="1200" smtClean="0"/>
              <a:t>The Middle East, Afghanistan, Georgia, Chechnya, and Civil Wars in Congo (Zaire)</a:t>
            </a:r>
          </a:p>
          <a:p>
            <a:pPr lvl="1">
              <a:defRPr/>
            </a:pPr>
            <a:r>
              <a:rPr lang="en-US" sz="1400" smtClean="0"/>
              <a:t>Collapse of Communism</a:t>
            </a:r>
          </a:p>
          <a:p>
            <a:pPr lvl="2">
              <a:defRPr/>
            </a:pPr>
            <a:r>
              <a:rPr lang="en-US" sz="1200" smtClean="0"/>
              <a:t>Many ethnic minorities, talented individuals sought refugee in the West and United States</a:t>
            </a:r>
          </a:p>
          <a:p>
            <a:pPr lvl="1">
              <a:defRPr/>
            </a:pPr>
            <a:r>
              <a:rPr lang="en-US" sz="1400" smtClean="0"/>
              <a:t>Authoritarian Violence</a:t>
            </a:r>
          </a:p>
          <a:p>
            <a:pPr lvl="2">
              <a:defRPr/>
            </a:pPr>
            <a:r>
              <a:rPr lang="en-US" sz="1200" smtClean="0"/>
              <a:t>Military regimes, violence against citizens: Chile, Argentina, Brazil, Mexico, South Africa</a:t>
            </a:r>
          </a:p>
          <a:p>
            <a:pPr lvl="1">
              <a:defRPr/>
            </a:pPr>
            <a:r>
              <a:rPr lang="en-US" sz="1400" smtClean="0"/>
              <a:t>Revolutions</a:t>
            </a:r>
          </a:p>
          <a:p>
            <a:pPr lvl="2">
              <a:defRPr/>
            </a:pPr>
            <a:r>
              <a:rPr lang="en-US" sz="1200" smtClean="0"/>
              <a:t>Forcible takeover of states by revolutionaries: Cuba, Algeria, Iran, Vietnam</a:t>
            </a:r>
          </a:p>
          <a:p>
            <a:pPr lvl="1">
              <a:defRPr/>
            </a:pPr>
            <a:r>
              <a:rPr lang="en-US" sz="1400" smtClean="0"/>
              <a:t>Ethnic Cleansing and Genocide</a:t>
            </a:r>
          </a:p>
          <a:p>
            <a:pPr lvl="2">
              <a:defRPr/>
            </a:pPr>
            <a:r>
              <a:rPr lang="en-US" sz="1200" smtClean="0"/>
              <a:t>Bosnia, Rwanda, Sudan, Cambodia</a:t>
            </a:r>
          </a:p>
          <a:p>
            <a:pPr lvl="1">
              <a:defRPr/>
            </a:pPr>
            <a:r>
              <a:rPr lang="en-US" sz="1400" smtClean="0"/>
              <a:t>Nationalism</a:t>
            </a:r>
          </a:p>
          <a:p>
            <a:pPr lvl="2">
              <a:defRPr/>
            </a:pPr>
            <a:r>
              <a:rPr lang="en-US" sz="1200" smtClean="0"/>
              <a:t>Newly independent nations produced migrants of ethnic minorities threatened by change</a:t>
            </a:r>
          </a:p>
        </p:txBody>
      </p:sp>
      <p:pic>
        <p:nvPicPr>
          <p:cNvPr id="113668" name="Picture 6" descr="3_gra416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2188"/>
            <a:ext cx="33528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1366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2819400"/>
            <a:ext cx="853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Pre-Historic Migration</a:t>
            </a:r>
            <a:br>
              <a:rPr lang="en-US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Out of Africa: The Peopling of the World</a:t>
            </a:r>
            <a:br>
              <a:rPr lang="en-US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6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4191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40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c. 2 million BCE </a:t>
            </a:r>
          </a:p>
          <a:p>
            <a:pPr algn="ctr" eaLnBrk="1" hangingPunct="1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40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To 15,000 BCE</a:t>
            </a:r>
            <a:endParaRPr lang="en-US" sz="4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03295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4963"/>
            <a:ext cx="5410200" cy="960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b="1" dirty="0" smtClean="0"/>
              <a:t>Humans Spread </a:t>
            </a:r>
            <a:br>
              <a:rPr lang="en-US" sz="4400" b="1" dirty="0" smtClean="0"/>
            </a:br>
            <a:r>
              <a:rPr lang="en-US" sz="4400" b="1" dirty="0" smtClean="0"/>
              <a:t>Across Globe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/>
              <a:t>Hominids</a:t>
            </a:r>
          </a:p>
          <a:p>
            <a:pPr lvl="1">
              <a:defRPr/>
            </a:pPr>
            <a:r>
              <a:rPr lang="en-US" sz="1400" b="1" dirty="0" smtClean="0"/>
              <a:t>Arose in Africa 1-2 million years ago</a:t>
            </a:r>
          </a:p>
          <a:p>
            <a:pPr lvl="1">
              <a:defRPr/>
            </a:pPr>
            <a:r>
              <a:rPr lang="en-US" sz="1400" b="1" dirty="0" smtClean="0"/>
              <a:t>Migrated throughout Eurasia</a:t>
            </a:r>
          </a:p>
          <a:p>
            <a:pPr>
              <a:defRPr/>
            </a:pPr>
            <a:r>
              <a:rPr lang="en-US" sz="1800" b="1" dirty="0" smtClean="0"/>
              <a:t>Homo-Sapiens</a:t>
            </a:r>
          </a:p>
          <a:p>
            <a:pPr lvl="1">
              <a:defRPr/>
            </a:pPr>
            <a:r>
              <a:rPr lang="en-US" sz="1400" b="1" dirty="0" smtClean="0"/>
              <a:t>As a species arose c. 300,000 years ago</a:t>
            </a:r>
          </a:p>
          <a:p>
            <a:pPr lvl="1">
              <a:defRPr/>
            </a:pPr>
            <a:r>
              <a:rPr lang="en-US" sz="1400" b="1" dirty="0" smtClean="0"/>
              <a:t>Arose in East Africa, The Horn of Africa</a:t>
            </a:r>
          </a:p>
          <a:p>
            <a:pPr>
              <a:defRPr/>
            </a:pPr>
            <a:r>
              <a:rPr lang="en-US" sz="1800" b="1" dirty="0" smtClean="0"/>
              <a:t>Hunter-Gatherer Society</a:t>
            </a:r>
          </a:p>
          <a:p>
            <a:pPr lvl="1">
              <a:defRPr/>
            </a:pPr>
            <a:r>
              <a:rPr lang="en-US" sz="1400" b="1" dirty="0" smtClean="0"/>
              <a:t>Nomads followed game, gathered seeds</a:t>
            </a:r>
          </a:p>
          <a:p>
            <a:pPr lvl="1">
              <a:defRPr/>
            </a:pPr>
            <a:r>
              <a:rPr lang="en-US" sz="1400" b="1" dirty="0" smtClean="0"/>
              <a:t>Conduits across Strait of Gibraltar, Sinai</a:t>
            </a:r>
          </a:p>
          <a:p>
            <a:pPr lvl="1">
              <a:defRPr/>
            </a:pPr>
            <a:r>
              <a:rPr lang="en-US" sz="1400" b="1" dirty="0" smtClean="0"/>
              <a:t>Southwest Asia reached c. 70,000 BCE</a:t>
            </a:r>
          </a:p>
          <a:p>
            <a:pPr lvl="1">
              <a:defRPr/>
            </a:pPr>
            <a:r>
              <a:rPr lang="en-US" sz="1400" b="1" dirty="0" smtClean="0"/>
              <a:t>East Asia reached c. 60,000 BCE</a:t>
            </a:r>
          </a:p>
          <a:p>
            <a:pPr lvl="1">
              <a:defRPr/>
            </a:pPr>
            <a:r>
              <a:rPr lang="en-US" sz="1400" b="1" dirty="0" smtClean="0"/>
              <a:t>Australia reached c. 50,000 BCE</a:t>
            </a:r>
          </a:p>
          <a:p>
            <a:pPr lvl="1">
              <a:defRPr/>
            </a:pPr>
            <a:r>
              <a:rPr lang="en-US" sz="1400" b="1" dirty="0" smtClean="0"/>
              <a:t>Europe reached c. 40,000 BCE</a:t>
            </a:r>
          </a:p>
          <a:p>
            <a:pPr lvl="1">
              <a:defRPr/>
            </a:pPr>
            <a:r>
              <a:rPr lang="en-US" sz="1400" b="1" dirty="0" smtClean="0"/>
              <a:t>North America reached c. 20,000 BCE</a:t>
            </a:r>
          </a:p>
          <a:p>
            <a:pPr lvl="1">
              <a:defRPr/>
            </a:pPr>
            <a:r>
              <a:rPr lang="en-US" sz="1400" b="1" dirty="0" smtClean="0"/>
              <a:t>South America reached c. 15,000 to c. 12,000 BCE</a:t>
            </a:r>
          </a:p>
          <a:p>
            <a:pPr lvl="1">
              <a:defRPr/>
            </a:pPr>
            <a:r>
              <a:rPr lang="en-US" sz="1400" b="1" dirty="0" smtClean="0"/>
              <a:t>All Pacific Islands not reached until c. 1000 CE</a:t>
            </a:r>
          </a:p>
          <a:p>
            <a:pPr>
              <a:defRPr/>
            </a:pPr>
            <a:r>
              <a:rPr lang="en-US" sz="1800" b="1" dirty="0" smtClean="0"/>
              <a:t>Proof</a:t>
            </a:r>
          </a:p>
          <a:p>
            <a:pPr lvl="1">
              <a:defRPr/>
            </a:pPr>
            <a:r>
              <a:rPr lang="en-US" sz="1400" b="1" dirty="0" smtClean="0"/>
              <a:t>We use DNA, genetic drift, chromosomes, archaeology as proof</a:t>
            </a:r>
          </a:p>
          <a:p>
            <a:pPr lvl="1">
              <a:defRPr/>
            </a:pPr>
            <a:r>
              <a:rPr lang="en-US" sz="1400" b="1" dirty="0" smtClean="0"/>
              <a:t>We look at languages and linguistics</a:t>
            </a:r>
            <a:endParaRPr lang="en-US" sz="2400" b="1" dirty="0" smtClean="0"/>
          </a:p>
        </p:txBody>
      </p:sp>
      <p:pic>
        <p:nvPicPr>
          <p:cNvPr id="22532" name="Picture 7" descr="http://www.dericbownds.net/bom99/Ch05/Ch05-3.gif"/>
          <p:cNvPicPr>
            <a:picLocks noChangeAspect="1" noChangeArrowheads="1"/>
          </p:cNvPicPr>
          <p:nvPr/>
        </p:nvPicPr>
        <p:blipFill>
          <a:blip r:embed="rId2">
            <a:lum bright="-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30988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6662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53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Out of Africa Migration</a:t>
            </a:r>
          </a:p>
        </p:txBody>
      </p:sp>
      <p:pic>
        <p:nvPicPr>
          <p:cNvPr id="23555" name="Picture 6" descr="mp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912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7658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5603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Human Fossil Record</a:t>
            </a:r>
          </a:p>
        </p:txBody>
      </p:sp>
      <p:pic>
        <p:nvPicPr>
          <p:cNvPr id="26627" name="Picture 2" descr="Map of Human Fossil Fi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892175"/>
            <a:ext cx="7535862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3009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4185</Words>
  <Application>Microsoft Office PowerPoint</Application>
  <PresentationFormat>On-screen Show (4:3)</PresentationFormat>
  <Paragraphs>630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Reasons for Migration</vt:lpstr>
      <vt:lpstr>PowerPoint Presentation</vt:lpstr>
      <vt:lpstr>Types of Migration</vt:lpstr>
      <vt:lpstr>Limitations on Migration</vt:lpstr>
      <vt:lpstr>PowerPoint Presentation</vt:lpstr>
      <vt:lpstr>Humans Spread  Across Globe</vt:lpstr>
      <vt:lpstr>Out of Africa Migration</vt:lpstr>
      <vt:lpstr>Human Fossil Record</vt:lpstr>
      <vt:lpstr>“The Government Would Like You To Move to This New Place”</vt:lpstr>
      <vt:lpstr>What is colonization?</vt:lpstr>
      <vt:lpstr>Phoenicians &amp; Carthaginians</vt:lpstr>
      <vt:lpstr>Greek World</vt:lpstr>
      <vt:lpstr>The  Hellenistic  World</vt:lpstr>
      <vt:lpstr>The Vandal Migration</vt:lpstr>
      <vt:lpstr>Mapping Vandal Movement</vt:lpstr>
      <vt:lpstr>THE BANTU MIGRATIONS</vt:lpstr>
      <vt:lpstr>EARLY  MOVEMENT IN  AFRICA</vt:lpstr>
      <vt:lpstr>Movement  Spreads  Other Items</vt:lpstr>
      <vt:lpstr>Using Language and Dialect to Trace Movement</vt:lpstr>
      <vt:lpstr>Impact of Migration</vt:lpstr>
      <vt:lpstr>The Migration of  Semitic (Arab, Jewish) Peoples</vt:lpstr>
      <vt:lpstr>Early Migration</vt:lpstr>
      <vt:lpstr>The Early Arab World</vt:lpstr>
      <vt:lpstr>The Arab  Islamic  Empire</vt:lpstr>
      <vt:lpstr>Later Migration</vt:lpstr>
      <vt:lpstr>TRADE DIASPORAS</vt:lpstr>
      <vt:lpstr>What is a Trade Diaspora?</vt:lpstr>
      <vt:lpstr>The Rise of  the Swahili</vt:lpstr>
      <vt:lpstr>Hausa  People</vt:lpstr>
      <vt:lpstr>The African Slave Trades</vt:lpstr>
      <vt:lpstr>Generalized Facts About Slavery, Slave Trades</vt:lpstr>
      <vt:lpstr>Trans-Saharan Slave Trade Indian Ocean Slave Trade</vt:lpstr>
      <vt:lpstr>Mapping the Height of the  Atlantic Slave Trade</vt:lpstr>
      <vt:lpstr>“Internal” Migration</vt:lpstr>
      <vt:lpstr>Counter-Migration or Back to Africa</vt:lpstr>
      <vt:lpstr>Manifest Destinies</vt:lpstr>
      <vt:lpstr>Nguni &amp; Mfecane</vt:lpstr>
      <vt:lpstr>Mapping the Mfecane</vt:lpstr>
      <vt:lpstr>19th and 20th Century Migrations</vt:lpstr>
      <vt:lpstr>The Facts</vt:lpstr>
      <vt:lpstr>19th c. Demographic Revolution</vt:lpstr>
      <vt:lpstr>19th c. The Atlantic World</vt:lpstr>
      <vt:lpstr>19th c. Asian Migration to Africa</vt:lpstr>
      <vt:lpstr>Migration 1800 to 1914</vt:lpstr>
      <vt:lpstr>Major 20th c. Migrations</vt:lpstr>
      <vt:lpstr>Immigration and World Wars</vt:lpstr>
      <vt:lpstr>Mapping Migration since 1945</vt:lpstr>
      <vt:lpstr>Labor Migration Since 1945</vt:lpstr>
      <vt:lpstr>Refugee/Asylum Migration Since 1945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Craddocks</dc:creator>
  <cp:lastModifiedBy>Craddocks</cp:lastModifiedBy>
  <cp:revision>3</cp:revision>
  <dcterms:created xsi:type="dcterms:W3CDTF">2014-05-03T14:24:10Z</dcterms:created>
  <dcterms:modified xsi:type="dcterms:W3CDTF">2014-05-03T14:57:07Z</dcterms:modified>
</cp:coreProperties>
</file>