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7" r:id="rId3"/>
    <p:sldId id="258" r:id="rId4"/>
    <p:sldId id="259" r:id="rId5"/>
    <p:sldId id="260" r:id="rId6"/>
    <p:sldId id="261" r:id="rId7"/>
    <p:sldId id="262"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171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A0ED6E-4FA3-4E28-9E86-D4EE3F510238}"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6722C-3132-48DF-8259-134A60B76415}" type="slidenum">
              <a:rPr lang="en-US" smtClean="0"/>
              <a:t>‹#›</a:t>
            </a:fld>
            <a:endParaRPr lang="en-US"/>
          </a:p>
        </p:txBody>
      </p:sp>
    </p:spTree>
    <p:extLst>
      <p:ext uri="{BB962C8B-B14F-4D97-AF65-F5344CB8AC3E}">
        <p14:creationId xmlns:p14="http://schemas.microsoft.com/office/powerpoint/2010/main" val="245873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0ED6E-4FA3-4E28-9E86-D4EE3F510238}"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6722C-3132-48DF-8259-134A60B76415}" type="slidenum">
              <a:rPr lang="en-US" smtClean="0"/>
              <a:t>‹#›</a:t>
            </a:fld>
            <a:endParaRPr lang="en-US"/>
          </a:p>
        </p:txBody>
      </p:sp>
    </p:spTree>
    <p:extLst>
      <p:ext uri="{BB962C8B-B14F-4D97-AF65-F5344CB8AC3E}">
        <p14:creationId xmlns:p14="http://schemas.microsoft.com/office/powerpoint/2010/main" val="401267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0ED6E-4FA3-4E28-9E86-D4EE3F510238}"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6722C-3132-48DF-8259-134A60B76415}" type="slidenum">
              <a:rPr lang="en-US" smtClean="0"/>
              <a:t>‹#›</a:t>
            </a:fld>
            <a:endParaRPr lang="en-US"/>
          </a:p>
        </p:txBody>
      </p:sp>
    </p:spTree>
    <p:extLst>
      <p:ext uri="{BB962C8B-B14F-4D97-AF65-F5344CB8AC3E}">
        <p14:creationId xmlns:p14="http://schemas.microsoft.com/office/powerpoint/2010/main" val="401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A0ED6E-4FA3-4E28-9E86-D4EE3F510238}"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6722C-3132-48DF-8259-134A60B76415}" type="slidenum">
              <a:rPr lang="en-US" smtClean="0"/>
              <a:t>‹#›</a:t>
            </a:fld>
            <a:endParaRPr lang="en-US"/>
          </a:p>
        </p:txBody>
      </p:sp>
    </p:spTree>
    <p:extLst>
      <p:ext uri="{BB962C8B-B14F-4D97-AF65-F5344CB8AC3E}">
        <p14:creationId xmlns:p14="http://schemas.microsoft.com/office/powerpoint/2010/main" val="74662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A0ED6E-4FA3-4E28-9E86-D4EE3F510238}"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36722C-3132-48DF-8259-134A60B76415}" type="slidenum">
              <a:rPr lang="en-US" smtClean="0"/>
              <a:t>‹#›</a:t>
            </a:fld>
            <a:endParaRPr lang="en-US"/>
          </a:p>
        </p:txBody>
      </p:sp>
    </p:spTree>
    <p:extLst>
      <p:ext uri="{BB962C8B-B14F-4D97-AF65-F5344CB8AC3E}">
        <p14:creationId xmlns:p14="http://schemas.microsoft.com/office/powerpoint/2010/main" val="1647925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A0ED6E-4FA3-4E28-9E86-D4EE3F510238}"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6722C-3132-48DF-8259-134A60B76415}" type="slidenum">
              <a:rPr lang="en-US" smtClean="0"/>
              <a:t>‹#›</a:t>
            </a:fld>
            <a:endParaRPr lang="en-US"/>
          </a:p>
        </p:txBody>
      </p:sp>
    </p:spTree>
    <p:extLst>
      <p:ext uri="{BB962C8B-B14F-4D97-AF65-F5344CB8AC3E}">
        <p14:creationId xmlns:p14="http://schemas.microsoft.com/office/powerpoint/2010/main" val="1008853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A0ED6E-4FA3-4E28-9E86-D4EE3F510238}" type="datetimeFigureOut">
              <a:rPr lang="en-US" smtClean="0"/>
              <a:t>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36722C-3132-48DF-8259-134A60B76415}" type="slidenum">
              <a:rPr lang="en-US" smtClean="0"/>
              <a:t>‹#›</a:t>
            </a:fld>
            <a:endParaRPr lang="en-US"/>
          </a:p>
        </p:txBody>
      </p:sp>
    </p:spTree>
    <p:extLst>
      <p:ext uri="{BB962C8B-B14F-4D97-AF65-F5344CB8AC3E}">
        <p14:creationId xmlns:p14="http://schemas.microsoft.com/office/powerpoint/2010/main" val="307841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A0ED6E-4FA3-4E28-9E86-D4EE3F510238}" type="datetimeFigureOut">
              <a:rPr lang="en-US" smtClean="0"/>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36722C-3132-48DF-8259-134A60B76415}" type="slidenum">
              <a:rPr lang="en-US" smtClean="0"/>
              <a:t>‹#›</a:t>
            </a:fld>
            <a:endParaRPr lang="en-US"/>
          </a:p>
        </p:txBody>
      </p:sp>
    </p:spTree>
    <p:extLst>
      <p:ext uri="{BB962C8B-B14F-4D97-AF65-F5344CB8AC3E}">
        <p14:creationId xmlns:p14="http://schemas.microsoft.com/office/powerpoint/2010/main" val="215267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0ED6E-4FA3-4E28-9E86-D4EE3F510238}" type="datetimeFigureOut">
              <a:rPr lang="en-US" smtClean="0"/>
              <a:t>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36722C-3132-48DF-8259-134A60B76415}" type="slidenum">
              <a:rPr lang="en-US" smtClean="0"/>
              <a:t>‹#›</a:t>
            </a:fld>
            <a:endParaRPr lang="en-US"/>
          </a:p>
        </p:txBody>
      </p:sp>
    </p:spTree>
    <p:extLst>
      <p:ext uri="{BB962C8B-B14F-4D97-AF65-F5344CB8AC3E}">
        <p14:creationId xmlns:p14="http://schemas.microsoft.com/office/powerpoint/2010/main" val="2364383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0ED6E-4FA3-4E28-9E86-D4EE3F510238}"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6722C-3132-48DF-8259-134A60B76415}" type="slidenum">
              <a:rPr lang="en-US" smtClean="0"/>
              <a:t>‹#›</a:t>
            </a:fld>
            <a:endParaRPr lang="en-US"/>
          </a:p>
        </p:txBody>
      </p:sp>
    </p:spTree>
    <p:extLst>
      <p:ext uri="{BB962C8B-B14F-4D97-AF65-F5344CB8AC3E}">
        <p14:creationId xmlns:p14="http://schemas.microsoft.com/office/powerpoint/2010/main" val="257282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0ED6E-4FA3-4E28-9E86-D4EE3F510238}" type="datetimeFigureOut">
              <a:rPr lang="en-US" smtClean="0"/>
              <a:t>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36722C-3132-48DF-8259-134A60B76415}" type="slidenum">
              <a:rPr lang="en-US" smtClean="0"/>
              <a:t>‹#›</a:t>
            </a:fld>
            <a:endParaRPr lang="en-US"/>
          </a:p>
        </p:txBody>
      </p:sp>
    </p:spTree>
    <p:extLst>
      <p:ext uri="{BB962C8B-B14F-4D97-AF65-F5344CB8AC3E}">
        <p14:creationId xmlns:p14="http://schemas.microsoft.com/office/powerpoint/2010/main" val="2085082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0ED6E-4FA3-4E28-9E86-D4EE3F510238}" type="datetimeFigureOut">
              <a:rPr lang="en-US" smtClean="0"/>
              <a:t>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6722C-3132-48DF-8259-134A60B76415}" type="slidenum">
              <a:rPr lang="en-US" smtClean="0"/>
              <a:t>‹#›</a:t>
            </a:fld>
            <a:endParaRPr lang="en-US"/>
          </a:p>
        </p:txBody>
      </p:sp>
    </p:spTree>
    <p:extLst>
      <p:ext uri="{BB962C8B-B14F-4D97-AF65-F5344CB8AC3E}">
        <p14:creationId xmlns:p14="http://schemas.microsoft.com/office/powerpoint/2010/main" val="1124182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nativeheritageproject.com/2013/06/15/las-castas-spanish-racial-classifications/"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library.osu.edu/projects/belapetheo/china_under_the_manchus.htm"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143000"/>
            <a:ext cx="6781800" cy="3970318"/>
          </a:xfrm>
          <a:prstGeom prst="rect">
            <a:avLst/>
          </a:prstGeom>
          <a:noFill/>
        </p:spPr>
        <p:txBody>
          <a:bodyPr wrap="square" rtlCol="0">
            <a:spAutoFit/>
          </a:bodyPr>
          <a:lstStyle/>
          <a:p>
            <a:r>
              <a:rPr lang="en-US" sz="2800" b="1" dirty="0" smtClean="0"/>
              <a:t>Analyze the images and information on the following slides with this question in mind:</a:t>
            </a:r>
          </a:p>
          <a:p>
            <a:endParaRPr lang="en-US" sz="2800" b="1" dirty="0"/>
          </a:p>
          <a:p>
            <a:r>
              <a:rPr lang="en-US" sz="2800" b="1" dirty="0" smtClean="0"/>
              <a:t>What were some social changes that resulted from increasing global economic opportunities and imperial conquests in the early modern era?  Specifically, think about changes in ethnic, racial, and gender hierarchies.  </a:t>
            </a:r>
            <a:endParaRPr lang="en-US" sz="2800" b="1" dirty="0"/>
          </a:p>
        </p:txBody>
      </p:sp>
    </p:spTree>
    <p:extLst>
      <p:ext uri="{BB962C8B-B14F-4D97-AF65-F5344CB8AC3E}">
        <p14:creationId xmlns:p14="http://schemas.microsoft.com/office/powerpoint/2010/main" val="1282947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8675" y="381000"/>
            <a:ext cx="4276725" cy="602766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 y="304800"/>
            <a:ext cx="4343400" cy="6309420"/>
          </a:xfrm>
          <a:prstGeom prst="rect">
            <a:avLst/>
          </a:prstGeom>
          <a:noFill/>
        </p:spPr>
        <p:txBody>
          <a:bodyPr wrap="square" rtlCol="0">
            <a:spAutoFit/>
          </a:bodyPr>
          <a:lstStyle/>
          <a:p>
            <a:pPr algn="ctr"/>
            <a:r>
              <a:rPr lang="en-US" b="1" i="1" dirty="0" smtClean="0"/>
              <a:t>“Las </a:t>
            </a:r>
            <a:r>
              <a:rPr lang="en-US" b="1" i="1" dirty="0" err="1" smtClean="0"/>
              <a:t>Castas</a:t>
            </a:r>
            <a:r>
              <a:rPr lang="en-US" b="1" i="1" dirty="0"/>
              <a:t>”</a:t>
            </a:r>
            <a:r>
              <a:rPr lang="en-US" b="1" dirty="0"/>
              <a:t> </a:t>
            </a:r>
          </a:p>
          <a:p>
            <a:endParaRPr lang="en-US" dirty="0" smtClean="0"/>
          </a:p>
          <a:p>
            <a:r>
              <a:rPr lang="en-US" sz="1600" dirty="0" smtClean="0"/>
              <a:t>This painting shows 16</a:t>
            </a:r>
            <a:r>
              <a:rPr lang="en-US" sz="1600" dirty="0"/>
              <a:t> </a:t>
            </a:r>
            <a:r>
              <a:rPr lang="en-US" sz="1600" i="1" dirty="0" err="1"/>
              <a:t>casta</a:t>
            </a:r>
            <a:r>
              <a:rPr lang="en-US" sz="1600" dirty="0"/>
              <a:t> combinations. </a:t>
            </a:r>
            <a:r>
              <a:rPr lang="en-US" sz="1600" dirty="0" smtClean="0"/>
              <a:t>In the 18th century a socio-racial </a:t>
            </a:r>
            <a:r>
              <a:rPr lang="en-US" sz="1600" dirty="0"/>
              <a:t>classification system </a:t>
            </a:r>
            <a:r>
              <a:rPr lang="en-US" sz="1600" dirty="0" smtClean="0"/>
              <a:t>developed </a:t>
            </a:r>
            <a:r>
              <a:rPr lang="en-US" sz="1600" dirty="0"/>
              <a:t>in the Spanish American colonies</a:t>
            </a:r>
            <a:r>
              <a:rPr lang="en-US" sz="1600" dirty="0" smtClean="0"/>
              <a:t>.</a:t>
            </a:r>
          </a:p>
          <a:p>
            <a:endParaRPr lang="en-US" sz="1600" dirty="0"/>
          </a:p>
          <a:p>
            <a:r>
              <a:rPr lang="en-US" sz="1600" dirty="0"/>
              <a:t>The European conquest of Latin America beginning in the late 15th </a:t>
            </a:r>
            <a:r>
              <a:rPr lang="en-US" sz="1600" dirty="0" smtClean="0"/>
              <a:t>century </a:t>
            </a:r>
            <a:r>
              <a:rPr lang="en-US" sz="1600" dirty="0"/>
              <a:t>was initially executed by male soldiers and sailors from the Iberian Peninsula (Spain and Portugal). </a:t>
            </a:r>
            <a:r>
              <a:rPr lang="en-US" sz="1600" dirty="0" smtClean="0"/>
              <a:t>These </a:t>
            </a:r>
            <a:r>
              <a:rPr lang="en-US" sz="1600" dirty="0"/>
              <a:t>new soldier-settlers fathered children with Amerindian women and later with African slaves. These mixed-race children were generally identified by the Spanish </a:t>
            </a:r>
            <a:r>
              <a:rPr lang="en-US" sz="1600" dirty="0" smtClean="0"/>
              <a:t>and </a:t>
            </a:r>
            <a:r>
              <a:rPr lang="en-US" sz="1600" dirty="0"/>
              <a:t>Portuguese </a:t>
            </a:r>
            <a:r>
              <a:rPr lang="en-US" sz="1600" dirty="0" smtClean="0"/>
              <a:t>colonists </a:t>
            </a:r>
            <a:r>
              <a:rPr lang="en-US" sz="1600" dirty="0"/>
              <a:t>as “</a:t>
            </a:r>
            <a:r>
              <a:rPr lang="en-US" sz="1600" i="1" dirty="0" err="1"/>
              <a:t>Castas</a:t>
            </a:r>
            <a:r>
              <a:rPr lang="en-US" sz="1600" dirty="0" smtClean="0"/>
              <a:t>”.</a:t>
            </a:r>
          </a:p>
          <a:p>
            <a:endParaRPr lang="en-US" sz="1600" dirty="0"/>
          </a:p>
          <a:p>
            <a:r>
              <a:rPr lang="en-US" sz="1600" i="1" dirty="0" err="1"/>
              <a:t>Casta</a:t>
            </a:r>
            <a:r>
              <a:rPr lang="en-US" sz="1600" dirty="0"/>
              <a:t> is an Iberian word (existing in Spanish, Portuguese and other Iberian languages since the Middle Ages), meaning “lineage”, “breed” or “race.” It is derived from the older Latin word </a:t>
            </a:r>
            <a:r>
              <a:rPr lang="en-US" sz="1600" i="1" dirty="0" err="1"/>
              <a:t>castus</a:t>
            </a:r>
            <a:r>
              <a:rPr lang="en-US" sz="1600" dirty="0"/>
              <a:t>, “chaste,” implying that the lineage has been kept pure.</a:t>
            </a:r>
            <a:r>
              <a:rPr lang="en-US" sz="1600" i="1" dirty="0"/>
              <a:t> </a:t>
            </a:r>
            <a:r>
              <a:rPr lang="en-US" sz="1600" i="1" dirty="0" err="1"/>
              <a:t>Casta</a:t>
            </a:r>
            <a:r>
              <a:rPr lang="en-US" sz="1600" i="1" dirty="0"/>
              <a:t> </a:t>
            </a:r>
            <a:r>
              <a:rPr lang="en-US" sz="1600" dirty="0"/>
              <a:t>gave rise to the English word caste during the Early Modern Period</a:t>
            </a:r>
            <a:r>
              <a:rPr lang="en-US" sz="1600" dirty="0" smtClean="0"/>
              <a:t>.</a:t>
            </a:r>
          </a:p>
          <a:p>
            <a:endParaRPr lang="en-US" sz="1600" dirty="0"/>
          </a:p>
          <a:p>
            <a:r>
              <a:rPr lang="en-US" sz="1400" dirty="0" smtClean="0">
                <a:hlinkClick r:id="rId3"/>
              </a:rPr>
              <a:t>http://nativeheritageproject.com/2013/06/15/las-castas-spanish-racial-classifications/</a:t>
            </a:r>
            <a:r>
              <a:rPr lang="en-US" sz="1400" dirty="0" smtClean="0"/>
              <a:t> </a:t>
            </a:r>
            <a:endParaRPr lang="en-US" sz="1400" dirty="0"/>
          </a:p>
        </p:txBody>
      </p:sp>
    </p:spTree>
    <p:extLst>
      <p:ext uri="{BB962C8B-B14F-4D97-AF65-F5344CB8AC3E}">
        <p14:creationId xmlns:p14="http://schemas.microsoft.com/office/powerpoint/2010/main" val="371117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1784" y="5029200"/>
            <a:ext cx="3789555" cy="646331"/>
          </a:xfrm>
          <a:prstGeom prst="rect">
            <a:avLst/>
          </a:prstGeom>
          <a:noFill/>
        </p:spPr>
        <p:txBody>
          <a:bodyPr wrap="square" rtlCol="0">
            <a:spAutoFit/>
          </a:bodyPr>
          <a:lstStyle/>
          <a:p>
            <a:pPr algn="ctr"/>
            <a:r>
              <a:rPr lang="es-ES" i="1" dirty="0" smtClean="0"/>
              <a:t>E Español </a:t>
            </a:r>
            <a:r>
              <a:rPr lang="es-ES" i="1" dirty="0"/>
              <a:t>y </a:t>
            </a:r>
            <a:r>
              <a:rPr lang="es-ES" i="1" dirty="0" smtClean="0"/>
              <a:t>Mulata</a:t>
            </a:r>
            <a:r>
              <a:rPr lang="es-ES" i="1" dirty="0"/>
              <a:t>, </a:t>
            </a:r>
            <a:r>
              <a:rPr lang="es-ES" i="1" dirty="0" smtClean="0"/>
              <a:t>Morisca</a:t>
            </a:r>
            <a:r>
              <a:rPr lang="es-ES" dirty="0" smtClean="0"/>
              <a:t> </a:t>
            </a:r>
          </a:p>
          <a:p>
            <a:pPr algn="ctr"/>
            <a:r>
              <a:rPr lang="es-ES" dirty="0" smtClean="0"/>
              <a:t>Miguel </a:t>
            </a:r>
            <a:r>
              <a:rPr lang="es-ES" dirty="0"/>
              <a:t>Cabrera, 1763</a:t>
            </a:r>
            <a:endParaRPr lang="en-US" dirty="0"/>
          </a:p>
        </p:txBody>
      </p:sp>
      <p:sp>
        <p:nvSpPr>
          <p:cNvPr id="4" name="TextBox 3"/>
          <p:cNvSpPr txBox="1"/>
          <p:nvPr/>
        </p:nvSpPr>
        <p:spPr>
          <a:xfrm>
            <a:off x="296636" y="5766691"/>
            <a:ext cx="4334538" cy="923330"/>
          </a:xfrm>
          <a:prstGeom prst="rect">
            <a:avLst/>
          </a:prstGeom>
          <a:noFill/>
        </p:spPr>
        <p:txBody>
          <a:bodyPr wrap="square" rtlCol="0">
            <a:spAutoFit/>
          </a:bodyPr>
          <a:lstStyle/>
          <a:p>
            <a:pPr algn="ctr"/>
            <a:r>
              <a:rPr lang="en-US" dirty="0" err="1"/>
              <a:t>Casta</a:t>
            </a:r>
            <a:r>
              <a:rPr lang="en-US" dirty="0"/>
              <a:t> </a:t>
            </a:r>
            <a:r>
              <a:rPr lang="en-US" dirty="0" smtClean="0"/>
              <a:t>Painting </a:t>
            </a:r>
            <a:r>
              <a:rPr lang="en-US" dirty="0"/>
              <a:t>No. 15. </a:t>
            </a:r>
            <a:endParaRPr lang="en-US" dirty="0" smtClean="0"/>
          </a:p>
          <a:p>
            <a:pPr algn="ctr"/>
            <a:r>
              <a:rPr lang="en-US" i="1" dirty="0" smtClean="0"/>
              <a:t>From </a:t>
            </a:r>
            <a:r>
              <a:rPr lang="en-US" i="1" dirty="0"/>
              <a:t>Mestizo and from Indian; </a:t>
            </a:r>
            <a:r>
              <a:rPr lang="en-US" i="1" dirty="0" smtClean="0"/>
              <a:t>Coyote</a:t>
            </a:r>
          </a:p>
          <a:p>
            <a:pPr algn="ctr"/>
            <a:r>
              <a:rPr lang="en-US" dirty="0" smtClean="0"/>
              <a:t>Miguel Cabrera, 1763</a:t>
            </a:r>
            <a:endParaRPr lang="en-US" dirty="0"/>
          </a:p>
        </p:txBody>
      </p:sp>
      <p:pic>
        <p:nvPicPr>
          <p:cNvPr id="2052" name="Picture 4" descr="http://upload.wikimedia.org/wikipedia/commons/a/af/Cabrera_15_Coyo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636" y="236755"/>
            <a:ext cx="4286250" cy="551497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pload.wikimedia.org/wikipedia/commons/3/3f/Cabrera_Pintura_de_Cast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089243"/>
            <a:ext cx="29051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03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thumb/d/d4/The_Qianlong_Emperor_in_Ceremonial_Armour_on_Horseback.jpg/640px-The_Qianlong_Emperor_in_Ceremonial_Armour_on_Horse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696582" cy="6553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53000" y="228600"/>
            <a:ext cx="4038600" cy="6463308"/>
          </a:xfrm>
          <a:prstGeom prst="rect">
            <a:avLst/>
          </a:prstGeom>
          <a:noFill/>
        </p:spPr>
        <p:txBody>
          <a:bodyPr wrap="square" rtlCol="0">
            <a:spAutoFit/>
          </a:bodyPr>
          <a:lstStyle/>
          <a:p>
            <a:r>
              <a:rPr lang="en-US" dirty="0"/>
              <a:t>The </a:t>
            </a:r>
            <a:r>
              <a:rPr lang="en-US" b="1" dirty="0"/>
              <a:t>Qianlong Emperor</a:t>
            </a:r>
            <a:r>
              <a:rPr lang="en-US" dirty="0"/>
              <a:t> was the sixth emperor of the Manchu-led Qing Dynasty, and the fourth Qing </a:t>
            </a:r>
            <a:r>
              <a:rPr lang="en-US" dirty="0" smtClean="0"/>
              <a:t>emperor</a:t>
            </a:r>
            <a:r>
              <a:rPr lang="en-US" dirty="0"/>
              <a:t> to rule over China. The fourth son of </a:t>
            </a:r>
            <a:r>
              <a:rPr lang="en-US" dirty="0" err="1"/>
              <a:t>theYongzheng</a:t>
            </a:r>
            <a:r>
              <a:rPr lang="en-US" dirty="0"/>
              <a:t> Emperor, his reign officially began11 October 1735, lasting for 60 years. Named </a:t>
            </a:r>
            <a:r>
              <a:rPr lang="en-US" dirty="0" err="1"/>
              <a:t>Hongli</a:t>
            </a:r>
            <a:r>
              <a:rPr lang="en-US" dirty="0"/>
              <a:t>, he chose the era name </a:t>
            </a:r>
            <a:r>
              <a:rPr lang="en-US" i="1" dirty="0"/>
              <a:t>Qianlong</a:t>
            </a:r>
            <a:r>
              <a:rPr lang="en-US" dirty="0"/>
              <a:t>, meaning "heavenly prosperity". Although his early years saw the continuation of an era of prosperity and great military success in China, his final years saw troubles at home and abroad converge on the Qing Empire. Qianlong abdicated the throne at the age of 85, to his son, the </a:t>
            </a:r>
            <a:r>
              <a:rPr lang="en-US" dirty="0" err="1"/>
              <a:t>Jiaqing</a:t>
            </a:r>
            <a:r>
              <a:rPr lang="en-US" dirty="0"/>
              <a:t> Emperor, fulfilling his promise not to reign longer than his grandfather, the </a:t>
            </a:r>
            <a:r>
              <a:rPr lang="en-US" dirty="0" err="1"/>
              <a:t>Kangxi</a:t>
            </a:r>
            <a:r>
              <a:rPr lang="en-US" dirty="0"/>
              <a:t> Emperor</a:t>
            </a:r>
            <a:r>
              <a:rPr lang="en-US" dirty="0" smtClean="0"/>
              <a:t>.</a:t>
            </a:r>
          </a:p>
          <a:p>
            <a:endParaRPr lang="en-US" dirty="0"/>
          </a:p>
          <a:p>
            <a:r>
              <a:rPr lang="en-US" dirty="0"/>
              <a:t>Artist: Giuseppe </a:t>
            </a:r>
            <a:r>
              <a:rPr lang="en-US" dirty="0" smtClean="0"/>
              <a:t>Castiglione, 18</a:t>
            </a:r>
            <a:r>
              <a:rPr lang="en-US" baseline="30000" dirty="0" smtClean="0"/>
              <a:t>th</a:t>
            </a:r>
            <a:r>
              <a:rPr lang="en-US" dirty="0" smtClean="0"/>
              <a:t> Century (Castiglione was a Jesuit missionary in China)</a:t>
            </a:r>
            <a:endParaRPr lang="en-US" dirty="0"/>
          </a:p>
          <a:p>
            <a:endParaRPr lang="en-US" dirty="0"/>
          </a:p>
        </p:txBody>
      </p:sp>
    </p:spTree>
    <p:extLst>
      <p:ext uri="{BB962C8B-B14F-4D97-AF65-F5344CB8AC3E}">
        <p14:creationId xmlns:p14="http://schemas.microsoft.com/office/powerpoint/2010/main" val="1885798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China Under the Manch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00"/>
            <a:ext cx="5944584"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19800" y="76200"/>
            <a:ext cx="3124200" cy="6740307"/>
          </a:xfrm>
          <a:prstGeom prst="rect">
            <a:avLst/>
          </a:prstGeom>
          <a:noFill/>
        </p:spPr>
        <p:txBody>
          <a:bodyPr wrap="square" rtlCol="0">
            <a:spAutoFit/>
          </a:bodyPr>
          <a:lstStyle/>
          <a:p>
            <a:r>
              <a:rPr lang="en-US" sz="1600" dirty="0" smtClean="0"/>
              <a:t>The </a:t>
            </a:r>
            <a:r>
              <a:rPr lang="en-US" sz="1600" dirty="0"/>
              <a:t>emperor and his banners are depicted in the dress of a Manchu, distinguishing them from the Chinese officials. This reflects the Manchu policy of separating the civic functions of the empire, carried out by Chinese officials, from the military functions, performed by the </a:t>
            </a:r>
            <a:r>
              <a:rPr lang="en-US" sz="1600" dirty="0" smtClean="0"/>
              <a:t>Manchus.  Notably</a:t>
            </a:r>
            <a:r>
              <a:rPr lang="en-US" sz="1600" dirty="0"/>
              <a:t>, the emperor is not seated upon a throne; he is depicted as a military figure more than as the Son of Heaven. Within his court are Chinese scholars as well as Jesuits, who bring Western science and technology in addition to a new religion. The scholars, however, sit at opposite sides of the emperor; unlike the merchant who welcomes trade in European goods with open arms, the Chinese scholars seem at best disinterested in the Jesuit's intellectual goods. The dark lines connecting all these various activities to the imperial court suggests order and control over the whole of the empire</a:t>
            </a:r>
            <a:r>
              <a:rPr lang="en-US" sz="1600" dirty="0" smtClean="0"/>
              <a:t>.</a:t>
            </a:r>
            <a:endParaRPr lang="en-US" sz="1600" dirty="0"/>
          </a:p>
        </p:txBody>
      </p:sp>
      <p:sp>
        <p:nvSpPr>
          <p:cNvPr id="3" name="TextBox 2"/>
          <p:cNvSpPr txBox="1"/>
          <p:nvPr/>
        </p:nvSpPr>
        <p:spPr>
          <a:xfrm>
            <a:off x="0" y="6474023"/>
            <a:ext cx="5867400" cy="307777"/>
          </a:xfrm>
          <a:prstGeom prst="rect">
            <a:avLst/>
          </a:prstGeom>
          <a:noFill/>
        </p:spPr>
        <p:txBody>
          <a:bodyPr wrap="square" rtlCol="0">
            <a:spAutoFit/>
          </a:bodyPr>
          <a:lstStyle/>
          <a:p>
            <a:r>
              <a:rPr lang="en-US" sz="1400" dirty="0" smtClean="0">
                <a:hlinkClick r:id="rId3"/>
              </a:rPr>
              <a:t>http://library.osu.edu/projects/belapetheo/china_under_the_manchus.htm</a:t>
            </a:r>
            <a:r>
              <a:rPr lang="en-US" sz="1400" dirty="0" smtClean="0"/>
              <a:t> </a:t>
            </a:r>
            <a:endParaRPr lang="en-US" sz="1400" dirty="0"/>
          </a:p>
        </p:txBody>
      </p:sp>
    </p:spTree>
    <p:extLst>
      <p:ext uri="{BB962C8B-B14F-4D97-AF65-F5344CB8AC3E}">
        <p14:creationId xmlns:p14="http://schemas.microsoft.com/office/powerpoint/2010/main" val="2926856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upload.wikimedia.org/wikipedia/commons/thumb/e/ee/Sueleymanname_nahcevan.jpg/640px-Sueleymanname_nahcev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0"/>
            <a:ext cx="4502192" cy="62045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876800" y="6172200"/>
            <a:ext cx="3886200" cy="584775"/>
          </a:xfrm>
          <a:prstGeom prst="rect">
            <a:avLst/>
          </a:prstGeom>
          <a:noFill/>
        </p:spPr>
        <p:txBody>
          <a:bodyPr wrap="square" rtlCol="0">
            <a:spAutoFit/>
          </a:bodyPr>
          <a:lstStyle/>
          <a:p>
            <a:pPr algn="ctr"/>
            <a:r>
              <a:rPr lang="en-US" sz="1600" b="1" dirty="0"/>
              <a:t>Miniature depicting Suleiman marching with an </a:t>
            </a:r>
            <a:r>
              <a:rPr lang="en-US" sz="1600" b="1" dirty="0" smtClean="0"/>
              <a:t>army, summer </a:t>
            </a:r>
            <a:r>
              <a:rPr lang="en-US" sz="1600" b="1" dirty="0"/>
              <a:t>1554</a:t>
            </a:r>
          </a:p>
        </p:txBody>
      </p:sp>
      <p:pic>
        <p:nvPicPr>
          <p:cNvPr id="5124" name="Picture 4" descr="http://upload.wikimedia.org/wikipedia/commons/4/4c/Suleiman_the_Magnificent_receives_an_Ambassador-by_Matrakci_Nasu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3920327" cy="6057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6172200"/>
            <a:ext cx="4086224" cy="584775"/>
          </a:xfrm>
          <a:prstGeom prst="rect">
            <a:avLst/>
          </a:prstGeom>
        </p:spPr>
        <p:txBody>
          <a:bodyPr wrap="square">
            <a:spAutoFit/>
          </a:bodyPr>
          <a:lstStyle/>
          <a:p>
            <a:pPr algn="ctr"/>
            <a:r>
              <a:rPr lang="en-US" sz="1600" b="1" dirty="0" smtClean="0"/>
              <a:t>Miniature of Suleiman </a:t>
            </a:r>
            <a:r>
              <a:rPr lang="en-US" sz="1600" b="1" dirty="0"/>
              <a:t>the Magnificent </a:t>
            </a:r>
            <a:r>
              <a:rPr lang="en-US" sz="1600" b="1" dirty="0" smtClean="0"/>
              <a:t>receiving </a:t>
            </a:r>
            <a:r>
              <a:rPr lang="en-US" sz="1600" b="1" dirty="0"/>
              <a:t>an </a:t>
            </a:r>
            <a:r>
              <a:rPr lang="en-US" sz="1600" b="1" dirty="0" smtClean="0"/>
              <a:t>ambassador.</a:t>
            </a:r>
            <a:endParaRPr lang="en-US" sz="1600" b="1" dirty="0"/>
          </a:p>
        </p:txBody>
      </p:sp>
    </p:spTree>
    <p:extLst>
      <p:ext uri="{BB962C8B-B14F-4D97-AF65-F5344CB8AC3E}">
        <p14:creationId xmlns:p14="http://schemas.microsoft.com/office/powerpoint/2010/main" val="265494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payload.cargocollective.com/1/0/1213/859414/ottoman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5715000" cy="5334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34243" y="5774871"/>
            <a:ext cx="5105400" cy="381000"/>
          </a:xfrm>
          <a:prstGeom prst="rect">
            <a:avLst/>
          </a:prstGeom>
          <a:noFill/>
        </p:spPr>
        <p:txBody>
          <a:bodyPr wrap="square" rtlCol="0">
            <a:spAutoFit/>
          </a:bodyPr>
          <a:lstStyle/>
          <a:p>
            <a:pPr algn="ctr"/>
            <a:r>
              <a:rPr lang="en-US" b="1" dirty="0" smtClean="0"/>
              <a:t>Ottoman elite at a feast.</a:t>
            </a:r>
            <a:endParaRPr lang="en-US" b="1" dirty="0"/>
          </a:p>
        </p:txBody>
      </p:sp>
    </p:spTree>
    <p:extLst>
      <p:ext uri="{BB962C8B-B14F-4D97-AF65-F5344CB8AC3E}">
        <p14:creationId xmlns:p14="http://schemas.microsoft.com/office/powerpoint/2010/main" val="293846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19200"/>
            <a:ext cx="8382000" cy="3785652"/>
          </a:xfrm>
          <a:prstGeom prst="rect">
            <a:avLst/>
          </a:prstGeom>
          <a:noFill/>
        </p:spPr>
        <p:txBody>
          <a:bodyPr wrap="square" rtlCol="0">
            <a:spAutoFit/>
          </a:bodyPr>
          <a:lstStyle/>
          <a:p>
            <a:r>
              <a:rPr lang="en-US" sz="2400" b="1" dirty="0" smtClean="0"/>
              <a:t>“...</a:t>
            </a:r>
            <a:r>
              <a:rPr lang="en-US" sz="2400" b="1" dirty="0"/>
              <a:t>A remarkable thing which I saw in this country was the respect shown to women by the Turks, for they hold a more dignified position than the men. ... I saw also the wives of the merchants and common [men]. [Their faces are] visible for the Turkish women do not veil themselves. Sometimes a woman will be accompanied by her husband and anyone seeing him would take him for one of her servants</a:t>
            </a:r>
            <a:r>
              <a:rPr lang="en-US" sz="2400" b="1" dirty="0" smtClean="0"/>
              <a:t>.”</a:t>
            </a:r>
          </a:p>
          <a:p>
            <a:endParaRPr lang="en-US" b="1" dirty="0"/>
          </a:p>
          <a:p>
            <a:r>
              <a:rPr lang="en-US" b="1" dirty="0" smtClean="0"/>
              <a:t>-Excerpt from the journal of </a:t>
            </a:r>
            <a:r>
              <a:rPr lang="en-US" b="1" dirty="0" err="1" smtClean="0"/>
              <a:t>Ibn</a:t>
            </a:r>
            <a:r>
              <a:rPr lang="en-US" b="1" dirty="0" smtClean="0"/>
              <a:t> Battuta, a Moroccan traveler in the 1300’s (at a time when we first start to see the growing prominence of Turkic peoples in the Muslim world.)</a:t>
            </a:r>
            <a:endParaRPr lang="en-US" b="1" dirty="0"/>
          </a:p>
        </p:txBody>
      </p:sp>
    </p:spTree>
    <p:extLst>
      <p:ext uri="{BB962C8B-B14F-4D97-AF65-F5344CB8AC3E}">
        <p14:creationId xmlns:p14="http://schemas.microsoft.com/office/powerpoint/2010/main" val="3469232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301</Words>
  <Application>Microsoft Office PowerPoint</Application>
  <PresentationFormat>On-screen Show (4:3)</PresentationFormat>
  <Paragraphs>28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Fort Bend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Craddock, Jennifer</dc:creator>
  <cp:lastModifiedBy>jennifer s craddock</cp:lastModifiedBy>
  <cp:revision>8</cp:revision>
  <dcterms:created xsi:type="dcterms:W3CDTF">2014-10-16T14:49:52Z</dcterms:created>
  <dcterms:modified xsi:type="dcterms:W3CDTF">2015-02-05T13:23:11Z</dcterms:modified>
</cp:coreProperties>
</file>