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4" d="100"/>
          <a:sy n="74" d="100"/>
        </p:scale>
        <p:origin x="-108"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38E3C21-F22B-0240-BC3F-497D2E2226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8196A00-8934-3F4C-9E8B-D4D14CB6E043}" type="datetimeFigureOut">
              <a:rPr lang="en-US" smtClean="0"/>
              <a:t>8/9/2014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96A00-8934-3F4C-9E8B-D4D14CB6E043}" type="datetimeFigureOut">
              <a:rPr lang="en-US" smtClean="0"/>
              <a:t>8/9/2014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38E3C21-F22B-0240-BC3F-497D2E2226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E3C21-F22B-0240-BC3F-497D2E2226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96A00-8934-3F4C-9E8B-D4D14CB6E043}" type="datetimeFigureOut">
              <a:rPr lang="en-US" smtClean="0"/>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E3C21-F22B-0240-BC3F-497D2E2226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8196A00-8934-3F4C-9E8B-D4D14CB6E043}" type="datetimeFigureOut">
              <a:rPr lang="en-US" smtClean="0"/>
              <a:t>8/9/2014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E3C21-F22B-0240-BC3F-497D2E22264C}"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8196A00-8934-3F4C-9E8B-D4D14CB6E043}" type="datetimeFigureOut">
              <a:rPr lang="en-US" smtClean="0"/>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E3C21-F22B-0240-BC3F-497D2E22264C}"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8196A00-8934-3F4C-9E8B-D4D14CB6E043}" type="datetimeFigureOut">
              <a:rPr lang="en-US" smtClean="0"/>
              <a:t>8/9/2014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38E3C21-F22B-0240-BC3F-497D2E2226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Themes of AP World History</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5126801" y="112553"/>
            <a:ext cx="3559999" cy="3559999"/>
          </a:xfrm>
          <a:prstGeom prst="rect">
            <a:avLst/>
          </a:prstGeom>
        </p:spPr>
      </p:pic>
      <p:sp>
        <p:nvSpPr>
          <p:cNvPr id="5" name="TextBox 4"/>
          <p:cNvSpPr txBox="1"/>
          <p:nvPr/>
        </p:nvSpPr>
        <p:spPr>
          <a:xfrm>
            <a:off x="548387" y="836957"/>
            <a:ext cx="3910869" cy="1015663"/>
          </a:xfrm>
          <a:prstGeom prst="rect">
            <a:avLst/>
          </a:prstGeom>
          <a:noFill/>
        </p:spPr>
        <p:txBody>
          <a:bodyPr wrap="square" rtlCol="0">
            <a:spAutoFit/>
          </a:bodyPr>
          <a:lstStyle/>
          <a:p>
            <a:r>
              <a:rPr lang="en-US" sz="5400" dirty="0" smtClean="0">
                <a:solidFill>
                  <a:schemeClr val="accent2">
                    <a:lumMod val="75000"/>
                    <a:lumOff val="25000"/>
                  </a:schemeClr>
                </a:solidFill>
              </a:rPr>
              <a:t>    </a:t>
            </a:r>
            <a:r>
              <a:rPr lang="en-US" sz="6000" dirty="0" smtClean="0">
                <a:solidFill>
                  <a:schemeClr val="accent2">
                    <a:lumMod val="75000"/>
                    <a:lumOff val="25000"/>
                  </a:schemeClr>
                </a:solidFill>
              </a:rPr>
              <a:t>S.P.I.C.E.</a:t>
            </a:r>
            <a:endParaRPr lang="en-US" sz="6000"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0" y="503238"/>
            <a:ext cx="8679997" cy="868362"/>
          </a:xfrm>
        </p:spPr>
        <p:txBody>
          <a:bodyPr/>
          <a:lstStyle/>
          <a:p>
            <a:r>
              <a:rPr lang="en-US" sz="4400" dirty="0" smtClean="0"/>
              <a:t>Theme 4: Cultural (cont)</a:t>
            </a:r>
            <a:endParaRPr lang="en-US" sz="4400" dirty="0"/>
          </a:p>
        </p:txBody>
      </p:sp>
      <p:sp>
        <p:nvSpPr>
          <p:cNvPr id="3" name="Content Placeholder 2"/>
          <p:cNvSpPr>
            <a:spLocks noGrp="1"/>
          </p:cNvSpPr>
          <p:nvPr>
            <p:ph idx="1"/>
          </p:nvPr>
        </p:nvSpPr>
        <p:spPr/>
        <p:txBody>
          <a:bodyPr>
            <a:normAutofit/>
          </a:bodyPr>
          <a:lstStyle/>
          <a:p>
            <a:r>
              <a:rPr lang="en-US" b="1" dirty="0" smtClean="0"/>
              <a:t>A society's culture may be investigated and compared with other societies' cultures as a way to reveal both what is unique to a culture and what is shares with other cultures. </a:t>
            </a:r>
          </a:p>
          <a:p>
            <a:r>
              <a:rPr lang="en-US" b="1" dirty="0" smtClean="0"/>
              <a:t> It is also possible to analyze and trace particular cultural trends or ideas across human societies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0" y="503238"/>
            <a:ext cx="8679997" cy="868362"/>
          </a:xfrm>
        </p:spPr>
        <p:txBody>
          <a:bodyPr/>
          <a:lstStyle/>
          <a:p>
            <a:r>
              <a:rPr lang="en-US" sz="4400" dirty="0" smtClean="0"/>
              <a:t>Theme 5: </a:t>
            </a:r>
            <a:r>
              <a:rPr lang="en-US" sz="4400" dirty="0" smtClean="0">
                <a:solidFill>
                  <a:schemeClr val="accent2">
                    <a:lumMod val="75000"/>
                    <a:lumOff val="25000"/>
                  </a:schemeClr>
                </a:solidFill>
              </a:rPr>
              <a:t>E</a:t>
            </a:r>
            <a:r>
              <a:rPr lang="en-US" sz="4400" dirty="0" smtClean="0"/>
              <a:t>conomic</a:t>
            </a:r>
            <a:endParaRPr lang="en-US" sz="4400" dirty="0"/>
          </a:p>
        </p:txBody>
      </p:sp>
      <p:sp>
        <p:nvSpPr>
          <p:cNvPr id="3" name="Content Placeholder 2"/>
          <p:cNvSpPr>
            <a:spLocks noGrp="1"/>
          </p:cNvSpPr>
          <p:nvPr>
            <p:ph idx="1"/>
          </p:nvPr>
        </p:nvSpPr>
        <p:spPr/>
        <p:txBody>
          <a:bodyPr>
            <a:normAutofit lnSpcReduction="10000"/>
          </a:bodyPr>
          <a:lstStyle/>
          <a:p>
            <a:r>
              <a:rPr lang="en-US" b="1" dirty="0" smtClean="0"/>
              <a:t>Creation, expansions and interactions of economic systems</a:t>
            </a:r>
          </a:p>
          <a:p>
            <a:r>
              <a:rPr lang="en-US" b="1" dirty="0" smtClean="0"/>
              <a:t>Agriculture, Pastoral production, Trade and commerce, Labor systems, Industrialization, Capitalism/Socialism</a:t>
            </a:r>
            <a:r>
              <a:rPr lang="en-US" dirty="0" smtClean="0"/>
              <a:t> </a:t>
            </a:r>
          </a:p>
          <a:p>
            <a:r>
              <a:rPr lang="en-US" b="1" dirty="0" smtClean="0"/>
              <a:t>Surveys the diverse patterns and systems that human societies have developed as they exploit their environments to produce, distribute, and consume desired goods and services across time and space </a:t>
            </a:r>
            <a:r>
              <a:rPr lang="en-US" dirty="0" smtClean="0"/>
              <a:t/>
            </a:r>
            <a:br>
              <a:rPr lang="en-US" dirty="0" smtClean="0"/>
            </a:br>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0" y="503238"/>
            <a:ext cx="8679997" cy="868362"/>
          </a:xfrm>
        </p:spPr>
        <p:txBody>
          <a:bodyPr/>
          <a:lstStyle/>
          <a:p>
            <a:r>
              <a:rPr lang="en-US" sz="4400" dirty="0" smtClean="0"/>
              <a:t>Theme 5: Economic (cont)</a:t>
            </a:r>
            <a:endParaRPr lang="en-US" sz="4400" dirty="0"/>
          </a:p>
        </p:txBody>
      </p:sp>
      <p:sp>
        <p:nvSpPr>
          <p:cNvPr id="3" name="Content Placeholder 2"/>
          <p:cNvSpPr>
            <a:spLocks noGrp="1"/>
          </p:cNvSpPr>
          <p:nvPr>
            <p:ph idx="1"/>
          </p:nvPr>
        </p:nvSpPr>
        <p:spPr/>
        <p:txBody>
          <a:bodyPr>
            <a:normAutofit fontScale="92500"/>
          </a:bodyPr>
          <a:lstStyle/>
          <a:p>
            <a:r>
              <a:rPr lang="en-US" b="1" dirty="0" smtClean="0"/>
              <a:t>It stresses major transitions in human economic activity</a:t>
            </a:r>
          </a:p>
          <a:p>
            <a:r>
              <a:rPr lang="en-US" b="1" dirty="0" smtClean="0"/>
              <a:t>The development of various labor systems associated with these economic systems and the ideologies, values, and institutions (such as capitalism and socialism) that sustained them. </a:t>
            </a:r>
          </a:p>
          <a:p>
            <a:r>
              <a:rPr lang="en-US" b="1" dirty="0" smtClean="0"/>
              <a:t>Calls attention to patterns of trade and commerce between various societies, with particular attention to the relationship between regional and global networks of communication and exchange, and their effects on economic growth and decline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lgn="ctr">
              <a:buNone/>
            </a:pPr>
            <a:r>
              <a:rPr lang="en-US" sz="6600" dirty="0" smtClean="0">
                <a:solidFill>
                  <a:schemeClr val="accent2">
                    <a:lumMod val="75000"/>
                    <a:lumOff val="25000"/>
                  </a:schemeClr>
                </a:solidFill>
              </a:rPr>
              <a:t>S.P.I.C.E.</a:t>
            </a:r>
          </a:p>
          <a:p>
            <a:pPr algn="ctr">
              <a:buNone/>
            </a:pPr>
            <a:endParaRPr lang="en-US" sz="6600" dirty="0" smtClean="0">
              <a:solidFill>
                <a:schemeClr val="accent2">
                  <a:lumMod val="75000"/>
                  <a:lumOff val="25000"/>
                </a:schemeClr>
              </a:solidFill>
            </a:endParaRPr>
          </a:p>
          <a:p>
            <a:pPr>
              <a:buNone/>
            </a:pPr>
            <a:endParaRPr lang="en-US" sz="1600" dirty="0" smtClean="0"/>
          </a:p>
          <a:p>
            <a:pPr algn="ctr">
              <a:buNone/>
            </a:pPr>
            <a:endParaRPr lang="en-US" sz="6600" dirty="0" smtClean="0">
              <a:solidFill>
                <a:schemeClr val="accent2">
                  <a:lumMod val="75000"/>
                  <a:lumOff val="25000"/>
                </a:schemeClr>
              </a:solidFill>
            </a:endParaRPr>
          </a:p>
        </p:txBody>
      </p:sp>
      <p:sp>
        <p:nvSpPr>
          <p:cNvPr id="5" name="TextBox 4"/>
          <p:cNvSpPr txBox="1"/>
          <p:nvPr/>
        </p:nvSpPr>
        <p:spPr>
          <a:xfrm>
            <a:off x="530288" y="6015361"/>
            <a:ext cx="5316847" cy="369332"/>
          </a:xfrm>
          <a:prstGeom prst="rect">
            <a:avLst/>
          </a:prstGeom>
          <a:noFill/>
        </p:spPr>
        <p:txBody>
          <a:bodyPr wrap="square" rtlCol="0">
            <a:spAutoFit/>
          </a:bodyPr>
          <a:lstStyle/>
          <a:p>
            <a:r>
              <a:rPr lang="en-US" dirty="0" smtClean="0"/>
              <a:t>Credit: Bill Zeigler, PDSI Summer Institute</a:t>
            </a:r>
            <a:endParaRPr lang="en-US" dirty="0"/>
          </a:p>
        </p:txBody>
      </p:sp>
      <p:pic>
        <p:nvPicPr>
          <p:cNvPr id="7" name="Picture 6"/>
          <p:cNvPicPr>
            <a:picLocks noChangeAspect="1"/>
          </p:cNvPicPr>
          <p:nvPr/>
        </p:nvPicPr>
        <p:blipFill>
          <a:blip r:embed="rId2"/>
          <a:stretch>
            <a:fillRect/>
          </a:stretch>
        </p:blipFill>
        <p:spPr>
          <a:xfrm>
            <a:off x="2667000" y="228600"/>
            <a:ext cx="3810000" cy="213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 Themes</a:t>
            </a:r>
            <a:endParaRPr lang="en-US" dirty="0"/>
          </a:p>
        </p:txBody>
      </p:sp>
      <p:sp>
        <p:nvSpPr>
          <p:cNvPr id="3" name="Content Placeholder 2"/>
          <p:cNvSpPr>
            <a:spLocks noGrp="1"/>
          </p:cNvSpPr>
          <p:nvPr>
            <p:ph idx="1"/>
          </p:nvPr>
        </p:nvSpPr>
        <p:spPr/>
        <p:txBody>
          <a:bodyPr>
            <a:normAutofit lnSpcReduction="10000"/>
          </a:bodyPr>
          <a:lstStyle/>
          <a:p>
            <a:r>
              <a:rPr lang="en-US" dirty="0" smtClean="0"/>
              <a:t>The five AP World History themes serve as unifying threads through which students can examine broader themes throughout each period.  Themes also help to facilitate comparisons and aide students in understanding   information as components of a broader framework.</a:t>
            </a:r>
            <a:br>
              <a:rPr lang="en-US" dirty="0" smtClean="0"/>
            </a:br>
            <a:r>
              <a:rPr lang="en-US" dirty="0" smtClean="0"/>
              <a:t/>
            </a:r>
            <a:br>
              <a:rPr lang="en-US" dirty="0" smtClean="0"/>
            </a:br>
            <a:r>
              <a:rPr lang="en-US" dirty="0" smtClean="0"/>
              <a:t>Students can use the acronym - SPICE - to help them remember the five areas of analysis: Social; Political; Interactions between humans and the environment; Cultural; Economic.</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dirty="0" smtClean="0">
                <a:solidFill>
                  <a:schemeClr val="accent2">
                    <a:lumMod val="75000"/>
                    <a:lumOff val="25000"/>
                  </a:schemeClr>
                </a:solidFill>
              </a:rPr>
              <a:t>S</a:t>
            </a:r>
            <a:r>
              <a:rPr lang="en-US" dirty="0" smtClean="0"/>
              <a:t>ocial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Development and transformation of social structures</a:t>
            </a:r>
          </a:p>
          <a:p>
            <a:r>
              <a:rPr lang="en-US" b="1" dirty="0" smtClean="0"/>
              <a:t>Gender roles, family and kinship, race/ethnicity, social classes</a:t>
            </a:r>
          </a:p>
          <a:p>
            <a:r>
              <a:rPr lang="en-US" b="1" dirty="0" smtClean="0"/>
              <a:t>Relationships among human beings.  All human societies develop ways of grouping their members, as well as norms that govern interactions between individuals and social groups</a:t>
            </a:r>
          </a:p>
          <a:p>
            <a:r>
              <a:rPr lang="en-US" b="1" dirty="0" smtClean="0"/>
              <a:t>Social stratification based on kinship systems, ethnic associations, and hierarchies of gender , race, wealth, and class</a:t>
            </a:r>
          </a:p>
          <a:p>
            <a:r>
              <a:rPr lang="en-US" b="1" dirty="0" smtClean="0"/>
              <a:t>World History requires analysis of the processes through which social categories, roles and practices were created, maintained and transformed</a:t>
            </a:r>
          </a:p>
          <a:p>
            <a:r>
              <a:rPr lang="en-US" b="1" dirty="0" smtClean="0"/>
              <a:t>Involved analysis of the connections between changes in social structures and other historical shifts, esp. trends in political economy, cultural expression, and human ecology</a:t>
            </a:r>
          </a:p>
        </p:txBody>
      </p:sp>
      <p:pic>
        <p:nvPicPr>
          <p:cNvPr id="4" name="Picture 3"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7106573" y="1"/>
            <a:ext cx="2037427" cy="173513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dirty="0" smtClean="0">
                <a:solidFill>
                  <a:schemeClr val="accent2">
                    <a:lumMod val="75000"/>
                    <a:lumOff val="25000"/>
                  </a:schemeClr>
                </a:solidFill>
              </a:rPr>
              <a:t>P</a:t>
            </a:r>
            <a:r>
              <a:rPr lang="en-US" dirty="0" smtClean="0"/>
              <a:t>olitical</a:t>
            </a:r>
            <a:endParaRPr lang="en-US" dirty="0"/>
          </a:p>
        </p:txBody>
      </p:sp>
      <p:sp>
        <p:nvSpPr>
          <p:cNvPr id="3" name="Content Placeholder 2"/>
          <p:cNvSpPr>
            <a:spLocks noGrp="1"/>
          </p:cNvSpPr>
          <p:nvPr>
            <p:ph idx="1"/>
          </p:nvPr>
        </p:nvSpPr>
        <p:spPr/>
        <p:txBody>
          <a:bodyPr>
            <a:normAutofit lnSpcReduction="10000"/>
          </a:bodyPr>
          <a:lstStyle/>
          <a:p>
            <a:r>
              <a:rPr lang="en-US" b="1" dirty="0" smtClean="0"/>
              <a:t>State-building, expansion and conflict</a:t>
            </a:r>
          </a:p>
          <a:p>
            <a:r>
              <a:rPr lang="en-US" b="1" dirty="0" smtClean="0"/>
              <a:t>Political structures, forms of governance, Empires, Nations/nationalism, Revolts/revolutions</a:t>
            </a:r>
          </a:p>
          <a:p>
            <a:r>
              <a:rPr lang="en-US" b="1" dirty="0" smtClean="0"/>
              <a:t>Refers to the processes by which hierarchical systems of rule have been constructed and maintained and to the conflicts generated through those processes</a:t>
            </a:r>
          </a:p>
          <a:p>
            <a:r>
              <a:rPr lang="en-US" b="1" dirty="0" smtClean="0"/>
              <a:t>Theme encourages the comparative study of different state forms (kingdoms, empires, nation-states) across time and space, and the interaction among them</a:t>
            </a:r>
          </a:p>
          <a:p>
            <a:endParaRPr lang="en-US" b="1" dirty="0" smtClean="0"/>
          </a:p>
          <a:p>
            <a:endParaRPr lang="en-US" b="1" dirty="0" smtClean="0"/>
          </a:p>
          <a:p>
            <a:endParaRPr lang="en-US" b="1" dirty="0" smtClean="0"/>
          </a:p>
        </p:txBody>
      </p:sp>
      <p:pic>
        <p:nvPicPr>
          <p:cNvPr id="4" name="Picture 3"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81250" cy="18764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Political (cont)</a:t>
            </a:r>
            <a:endParaRPr lang="en-US" dirty="0"/>
          </a:p>
        </p:txBody>
      </p:sp>
      <p:sp>
        <p:nvSpPr>
          <p:cNvPr id="3" name="Content Placeholder 2"/>
          <p:cNvSpPr>
            <a:spLocks noGrp="1"/>
          </p:cNvSpPr>
          <p:nvPr>
            <p:ph idx="1"/>
          </p:nvPr>
        </p:nvSpPr>
        <p:spPr/>
        <p:txBody>
          <a:bodyPr>
            <a:normAutofit lnSpcReduction="10000"/>
          </a:bodyPr>
          <a:lstStyle/>
          <a:p>
            <a:r>
              <a:rPr lang="en-US" b="1" dirty="0" smtClean="0"/>
              <a:t>Continuity and change are also embedded in this theme through attention to the organizational and cultural foundations of long-term stability vs. internal and external causes of conflict</a:t>
            </a:r>
          </a:p>
          <a:p>
            <a:r>
              <a:rPr lang="en-US" b="1" dirty="0" smtClean="0"/>
              <a:t>Examine and compare various forms of state development and expansion in various productive strategies (agrarian, pastoral, mercantile), various cultural and ideological foundations (religion, philosophies, ideas of nationalism, various social and gender structures, and in different environmental contexts.</a:t>
            </a:r>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Political (cont)</a:t>
            </a:r>
            <a:endParaRPr lang="en-US" dirty="0"/>
          </a:p>
        </p:txBody>
      </p:sp>
      <p:sp>
        <p:nvSpPr>
          <p:cNvPr id="3" name="Content Placeholder 2"/>
          <p:cNvSpPr>
            <a:spLocks noGrp="1"/>
          </p:cNvSpPr>
          <p:nvPr>
            <p:ph idx="1"/>
          </p:nvPr>
        </p:nvSpPr>
        <p:spPr/>
        <p:txBody>
          <a:bodyPr>
            <a:normAutofit/>
          </a:bodyPr>
          <a:lstStyle/>
          <a:p>
            <a:r>
              <a:rPr lang="en-US" b="1" dirty="0" smtClean="0"/>
              <a:t>Discusses different types of states, such as autocracies and constitutional democracies</a:t>
            </a:r>
          </a:p>
          <a:p>
            <a:r>
              <a:rPr lang="en-US" b="1" dirty="0" smtClean="0"/>
              <a:t>Encourages students to explore interstate relations, including warfare, diplomacy, commercial and cultural exchange, and the formation of international organizations</a:t>
            </a:r>
          </a:p>
          <a:p>
            <a:pPr>
              <a:buNone/>
            </a:pPr>
            <a:endParaRPr lang="en-US" b="1" dirty="0" smtClean="0"/>
          </a:p>
          <a:p>
            <a:endParaRPr lang="en-US" b="1" dirty="0" smtClean="0"/>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5178"/>
            <a:ext cx="7313613" cy="1469960"/>
          </a:xfrm>
        </p:spPr>
        <p:txBody>
          <a:bodyPr/>
          <a:lstStyle/>
          <a:p>
            <a:r>
              <a:rPr lang="en-US" dirty="0" smtClean="0"/>
              <a:t>Theme 3: </a:t>
            </a:r>
            <a:r>
              <a:rPr lang="en-US" dirty="0" smtClean="0">
                <a:solidFill>
                  <a:schemeClr val="accent2">
                    <a:lumMod val="75000"/>
                    <a:lumOff val="25000"/>
                  </a:schemeClr>
                </a:solidFill>
              </a:rPr>
              <a:t>I</a:t>
            </a:r>
            <a:r>
              <a:rPr lang="en-US" dirty="0" smtClean="0"/>
              <a:t>nteraction Between Humans and the Environment</a:t>
            </a:r>
            <a:endParaRPr lang="en-US" dirty="0"/>
          </a:p>
        </p:txBody>
      </p:sp>
      <p:sp>
        <p:nvSpPr>
          <p:cNvPr id="3" name="Content Placeholder 2"/>
          <p:cNvSpPr>
            <a:spLocks noGrp="1"/>
          </p:cNvSpPr>
          <p:nvPr>
            <p:ph idx="1"/>
          </p:nvPr>
        </p:nvSpPr>
        <p:spPr>
          <a:xfrm>
            <a:off x="914400" y="1939988"/>
            <a:ext cx="7313613" cy="3851211"/>
          </a:xfrm>
        </p:spPr>
        <p:txBody>
          <a:bodyPr>
            <a:normAutofit fontScale="70000" lnSpcReduction="20000"/>
          </a:bodyPr>
          <a:lstStyle/>
          <a:p>
            <a:r>
              <a:rPr lang="en-US" b="1" dirty="0" smtClean="0"/>
              <a:t>Demography, disease, migration, patterns of settlement, technology</a:t>
            </a:r>
          </a:p>
          <a:p>
            <a:r>
              <a:rPr lang="en-US" b="1" dirty="0" smtClean="0"/>
              <a:t>Fundamental theme for world history</a:t>
            </a:r>
          </a:p>
          <a:p>
            <a:r>
              <a:rPr lang="en-US" b="1" dirty="0" smtClean="0"/>
              <a:t>Environment shaped human societies, but, increasingly, human societies also affected the environment</a:t>
            </a:r>
          </a:p>
          <a:p>
            <a:r>
              <a:rPr lang="en-US" b="1" dirty="0" smtClean="0"/>
              <a:t>During prehistory, humans interacted with the environment as hunters, fishers, and foragers</a:t>
            </a:r>
          </a:p>
          <a:p>
            <a:r>
              <a:rPr lang="en-US" b="1" dirty="0" smtClean="0"/>
              <a:t>As the Neolithic revolution began, humans exploited their environments either as farmers of pastoralists</a:t>
            </a:r>
          </a:p>
          <a:p>
            <a:r>
              <a:rPr lang="en-US" b="1" dirty="0" smtClean="0"/>
              <a:t>Environmental factors such as rainfall patterns, climate and vegetation shaped the methods and exploitation used in different regions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endParaRPr lang="en-US" b="1" dirty="0" smtClean="0"/>
          </a:p>
          <a:p>
            <a:endParaRPr lang="en-US" b="1" dirty="0" smtClean="0"/>
          </a:p>
          <a:p>
            <a:endParaRPr lang="en-US" b="1" dirty="0" smtClean="0"/>
          </a:p>
          <a:p>
            <a:endParaRPr lang="en-US" b="1" dirty="0" smtClean="0"/>
          </a:p>
        </p:txBody>
      </p:sp>
      <p:pic>
        <p:nvPicPr>
          <p:cNvPr id="4" name="Picture 3"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438775"/>
            <a:ext cx="2381250" cy="14192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70" y="265178"/>
            <a:ext cx="8079932" cy="1469960"/>
          </a:xfrm>
        </p:spPr>
        <p:txBody>
          <a:bodyPr/>
          <a:lstStyle/>
          <a:p>
            <a:r>
              <a:rPr lang="en-US" sz="4000" dirty="0" smtClean="0"/>
              <a:t>Theme 3: Interaction Between Humans and the Environment (cont)</a:t>
            </a:r>
            <a:endParaRPr lang="en-US" sz="4000" dirty="0"/>
          </a:p>
        </p:txBody>
      </p:sp>
      <p:sp>
        <p:nvSpPr>
          <p:cNvPr id="3" name="Content Placeholder 2"/>
          <p:cNvSpPr>
            <a:spLocks noGrp="1"/>
          </p:cNvSpPr>
          <p:nvPr>
            <p:ph idx="1"/>
          </p:nvPr>
        </p:nvSpPr>
        <p:spPr>
          <a:xfrm>
            <a:off x="914400" y="1939988"/>
            <a:ext cx="7313613" cy="3851211"/>
          </a:xfrm>
        </p:spPr>
        <p:txBody>
          <a:bodyPr>
            <a:normAutofit fontScale="92500"/>
          </a:bodyPr>
          <a:lstStyle/>
          <a:p>
            <a:r>
              <a:rPr lang="en-US" b="1" dirty="0" smtClean="0"/>
              <a:t>Exploitation of the environment intensified as populations grew</a:t>
            </a:r>
          </a:p>
          <a:p>
            <a:r>
              <a:rPr lang="en-US" b="1" dirty="0" smtClean="0"/>
              <a:t>As people flocked into cities or established trade networks, new diseases emerged and spread</a:t>
            </a:r>
          </a:p>
          <a:p>
            <a:r>
              <a:rPr lang="en-US" b="1" dirty="0" smtClean="0"/>
              <a:t>In recent centuries, human effects on the environment – and the ability to master and exploit it – increased with the development of more sophisticated technologies, the exploitation of new energy sources and a rapid increase in human population</a:t>
            </a:r>
          </a:p>
          <a:p>
            <a:endParaRPr lang="en-US" b="1" dirty="0" smtClean="0"/>
          </a:p>
          <a:p>
            <a:endParaRPr lang="en-US" b="1" dirty="0" smtClean="0"/>
          </a:p>
          <a:p>
            <a:endParaRPr lang="en-US" b="1" dirty="0" smtClean="0"/>
          </a:p>
          <a:p>
            <a:endParaRPr lang="en-US" dirty="0" smtClean="0"/>
          </a:p>
          <a:p>
            <a:endParaRPr lang="en-US" b="1" dirty="0" smtClean="0"/>
          </a:p>
          <a:p>
            <a:endParaRPr lang="en-US" b="1" dirty="0" smtClean="0"/>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00" y="503238"/>
            <a:ext cx="8679997" cy="868362"/>
          </a:xfrm>
        </p:spPr>
        <p:txBody>
          <a:bodyPr/>
          <a:lstStyle/>
          <a:p>
            <a:r>
              <a:rPr lang="en-US" sz="4400" dirty="0" smtClean="0"/>
              <a:t>Theme 4: </a:t>
            </a:r>
            <a:r>
              <a:rPr lang="en-US" sz="4400" dirty="0" smtClean="0">
                <a:solidFill>
                  <a:schemeClr val="accent2">
                    <a:lumMod val="75000"/>
                    <a:lumOff val="25000"/>
                  </a:schemeClr>
                </a:solidFill>
              </a:rPr>
              <a:t>C</a:t>
            </a:r>
            <a:r>
              <a:rPr lang="en-US" sz="4400" dirty="0" smtClean="0"/>
              <a:t>ultural</a:t>
            </a:r>
            <a:endParaRPr lang="en-US" sz="4400" dirty="0"/>
          </a:p>
        </p:txBody>
      </p:sp>
      <p:sp>
        <p:nvSpPr>
          <p:cNvPr id="3" name="Content Placeholder 2"/>
          <p:cNvSpPr>
            <a:spLocks noGrp="1"/>
          </p:cNvSpPr>
          <p:nvPr>
            <p:ph idx="1"/>
          </p:nvPr>
        </p:nvSpPr>
        <p:spPr/>
        <p:txBody>
          <a:bodyPr>
            <a:normAutofit fontScale="92500" lnSpcReduction="20000"/>
          </a:bodyPr>
          <a:lstStyle/>
          <a:p>
            <a:r>
              <a:rPr lang="en-US" b="1" dirty="0" smtClean="0"/>
              <a:t>Cultural Development and interaction of cultures</a:t>
            </a:r>
          </a:p>
          <a:p>
            <a:r>
              <a:rPr lang="en-US" b="1" dirty="0" smtClean="0"/>
              <a:t>Religions, belief systems, philosophies, ideologies, science/technology, arts and architecture</a:t>
            </a:r>
          </a:p>
          <a:p>
            <a:r>
              <a:rPr lang="en-US" b="1" dirty="0" smtClean="0"/>
              <a:t>Explores the origins, uses, dissemination, and adaptation of ideas, beliefs, and knowledge within and between societies</a:t>
            </a:r>
          </a:p>
          <a:p>
            <a:r>
              <a:rPr lang="en-US" b="1" dirty="0" smtClean="0"/>
              <a:t>When people of different societies interact, the often share components of the cultures, deliberately or not.  The process of adopting or adapting new belief and knowledge systems are complex and often lead to historically novel cultural blends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pic>
        <p:nvPicPr>
          <p:cNvPr id="5" name="Picture 4"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7214724" y="0"/>
            <a:ext cx="1929276" cy="1735138"/>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78</TotalTime>
  <Words>754</Words>
  <Application>Microsoft Office PowerPoint</Application>
  <PresentationFormat>On-screen Show (4:3)</PresentationFormat>
  <Paragraphs>124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5 Themes of AP World History</vt:lpstr>
      <vt:lpstr>SPICE Themes</vt:lpstr>
      <vt:lpstr>Theme 1: Social</vt:lpstr>
      <vt:lpstr>Theme 2: Political</vt:lpstr>
      <vt:lpstr>Theme 2: Political (cont)</vt:lpstr>
      <vt:lpstr>Theme 2: Political (cont)</vt:lpstr>
      <vt:lpstr>Theme 3: Interaction Between Humans and the Environment</vt:lpstr>
      <vt:lpstr>Theme 3: Interaction Between Humans and the Environment (cont)</vt:lpstr>
      <vt:lpstr>Theme 4: Cultural</vt:lpstr>
      <vt:lpstr>Theme 4: Cultural (cont)</vt:lpstr>
      <vt:lpstr>Theme 5: Economic</vt:lpstr>
      <vt:lpstr>Theme 5: Economic (cont)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Themes of AP World History</dc:title>
  <dc:creator>Gregory Marchwinski</dc:creator>
  <cp:lastModifiedBy>Craddocks</cp:lastModifiedBy>
  <cp:revision>8</cp:revision>
  <dcterms:created xsi:type="dcterms:W3CDTF">2014-07-22T13:29:06Z</dcterms:created>
  <dcterms:modified xsi:type="dcterms:W3CDTF">2014-08-09T19:47:39Z</dcterms:modified>
</cp:coreProperties>
</file>