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05C8-6021-41E4-B92A-B00D3A726714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A381-0BE8-4AF5-9D40-E95E4A361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05C8-6021-41E4-B92A-B00D3A726714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A381-0BE8-4AF5-9D40-E95E4A361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05C8-6021-41E4-B92A-B00D3A726714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A381-0BE8-4AF5-9D40-E95E4A361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3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05C8-6021-41E4-B92A-B00D3A726714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A381-0BE8-4AF5-9D40-E95E4A361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05C8-6021-41E4-B92A-B00D3A726714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A381-0BE8-4AF5-9D40-E95E4A361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8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05C8-6021-41E4-B92A-B00D3A726714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A381-0BE8-4AF5-9D40-E95E4A361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1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05C8-6021-41E4-B92A-B00D3A726714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A381-0BE8-4AF5-9D40-E95E4A361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1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05C8-6021-41E4-B92A-B00D3A726714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A381-0BE8-4AF5-9D40-E95E4A361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3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05C8-6021-41E4-B92A-B00D3A726714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A381-0BE8-4AF5-9D40-E95E4A361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5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05C8-6021-41E4-B92A-B00D3A726714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A381-0BE8-4AF5-9D40-E95E4A361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9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05C8-6021-41E4-B92A-B00D3A726714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A381-0BE8-4AF5-9D40-E95E4A361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4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405C8-6021-41E4-B92A-B00D3A726714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3A381-0BE8-4AF5-9D40-E95E4A361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9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981200" y="946150"/>
            <a:ext cx="8229600" cy="4616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660066"/>
                </a:solidFill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Unit Three: Regional and Trans-regional Interactions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6000">
                <a:solidFill>
                  <a:srgbClr val="660066"/>
                </a:solidFill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</a:br>
            <a:r>
              <a:rPr lang="en-US" altLang="en-US" sz="4400">
                <a:solidFill>
                  <a:srgbClr val="660066"/>
                </a:solidFill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c. 600 CE to c. 1450 CE</a:t>
            </a:r>
          </a:p>
        </p:txBody>
      </p:sp>
    </p:spTree>
    <p:extLst>
      <p:ext uri="{BB962C8B-B14F-4D97-AF65-F5344CB8AC3E}">
        <p14:creationId xmlns:p14="http://schemas.microsoft.com/office/powerpoint/2010/main" val="426966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133600" y="3889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Algerian" panose="04020705040A02060702" pitchFamily="82" charset="0"/>
              </a:rPr>
              <a:t>3.1  Expansion and Intensification of Communication and Exchange Networks</a:t>
            </a:r>
            <a:endParaRPr lang="en-US" altLang="en-US" sz="2400" b="1">
              <a:solidFill>
                <a:srgbClr val="660066"/>
              </a:solidFill>
            </a:endParaRPr>
          </a:p>
        </p:txBody>
      </p:sp>
      <p:pic>
        <p:nvPicPr>
          <p:cNvPr id="3075" name="Picture 6" descr="http://africa.mrdonn.org/egypt_camel_hu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38238"/>
            <a:ext cx="2408238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eb.archive.org/web/20010617010708im_/http:/web-dubois.fas.harvard.edu/dubois/baobab/narratives/islam/wtra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35076"/>
            <a:ext cx="1981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1600200" y="76201"/>
            <a:ext cx="533400" cy="3478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latin typeface="Cooper Black" panose="0208090404030B0204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T</a:t>
            </a:r>
          </a:p>
        </p:txBody>
      </p:sp>
      <p:pic>
        <p:nvPicPr>
          <p:cNvPr id="3078" name="Picture 2" descr="http://www.silkroaddialogue.org/wp-content/uploads/2013/03/silkroa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95688"/>
            <a:ext cx="89916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http://i710.photobucket.com/albums/ww108/mayorqw/indianspi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19388"/>
            <a:ext cx="1981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http://www.dogcanyon.org/wp-content/uploads/2010/05/silkroad6t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00126"/>
            <a:ext cx="43434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7" descr="china 006b jun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562600"/>
            <a:ext cx="86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china 006b jun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154739"/>
            <a:ext cx="533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china 006b jun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6324600"/>
            <a:ext cx="342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52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1.bp.blogspot.com/_wUI6qYkH1wk/SxfUnCD_mUI/AAAAAAAABRk/m-Ffc1HjL78/s320/Harun+al-Rash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68414"/>
            <a:ext cx="220980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197100" y="388938"/>
            <a:ext cx="8358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Algerian" panose="04020705040A02060702" pitchFamily="82" charset="0"/>
              </a:rPr>
              <a:t>3.2  Continuity and Innovation of State Forms and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Algerian" panose="04020705040A02060702" pitchFamily="82" charset="0"/>
              </a:rPr>
              <a:t>                  Their Interactions</a:t>
            </a:r>
          </a:p>
        </p:txBody>
      </p:sp>
      <p:pic>
        <p:nvPicPr>
          <p:cNvPr id="4100" name="Picture 2" descr="http://upload.wikimedia.org/wikipedia/commons/6/66/Meister_von_San_Vitale_in_Ravenna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6" y="1295400"/>
            <a:ext cx="35210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http://upload.wikimedia.org/wikipedia/commons/8/8d/Emperor_Taizong_gives_an_audience_to_the_ambassador_of_Tib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4" y="3700464"/>
            <a:ext cx="527843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http://upload.wikimedia.org/wikipedia/commons/0/00/Samurai_on_horseb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69950"/>
            <a:ext cx="250825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http://4.bp.blogspot.com/-WCzgpk7GHdg/URbXy_sDgJI/AAAAAAAABfo/XXliRkJrmo0/s1600/Image+Mansa+Mus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4" y="4110038"/>
            <a:ext cx="33099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4"/>
          <p:cNvSpPr>
            <a:spLocks noChangeArrowheads="1"/>
          </p:cNvSpPr>
          <p:nvPr/>
        </p:nvSpPr>
        <p:spPr bwMode="auto">
          <a:xfrm>
            <a:off x="1676400" y="103188"/>
            <a:ext cx="533400" cy="34782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latin typeface="Cooper Black" panose="0208090404030B0204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6015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edievalresources.com/files/7513/0955/9292/Three_stages_of_Feud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1066800"/>
            <a:ext cx="34020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197100" y="388938"/>
            <a:ext cx="9004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Algerian" panose="04020705040A02060702" pitchFamily="82" charset="0"/>
              </a:rPr>
              <a:t>3.3  Increased Economic Productive Capacity and Its Consequences</a:t>
            </a:r>
          </a:p>
        </p:txBody>
      </p:sp>
      <p:pic>
        <p:nvPicPr>
          <p:cNvPr id="5124" name="Picture 6" descr="File:Smallpox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116014"/>
            <a:ext cx="2474912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http://www.lasalle.edu/~mcinneshin/wk11/images/zzzpadd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928688"/>
            <a:ext cx="33020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http://www.lasalle.edu/~mcinneshin/wk11/images/zzzmoldboard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468564"/>
            <a:ext cx="2436813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http://www.lasalle.edu/~mcinneshin/wk11/images/zzzzblastfurnaceu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667001"/>
            <a:ext cx="3014663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 descr="http://www.lasalle.edu/~mcinneshin/wk12/SongShip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4649788"/>
            <a:ext cx="907097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5"/>
          <p:cNvSpPr>
            <a:spLocks noChangeArrowheads="1"/>
          </p:cNvSpPr>
          <p:nvPr/>
        </p:nvSpPr>
        <p:spPr bwMode="auto">
          <a:xfrm>
            <a:off x="1600200" y="76201"/>
            <a:ext cx="533400" cy="3478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latin typeface="Cooper Black" panose="0208090404030B0204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oper Black" panose="0208090404030B0204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97413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447800" y="815976"/>
            <a:ext cx="92202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4000" b="1" u="sng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sz="1000" b="1" u="sng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 13 – The Resurgence of Empire in East Asia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 14 – The Expansive Realm of Islam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 </a:t>
            </a:r>
            <a:r>
              <a:rPr lang="en-US" altLang="en-US" b="1" dirty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– India and the Indian Ocean Basin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 16 – The Two Worlds of Christendom</a:t>
            </a:r>
          </a:p>
          <a:p>
            <a:pPr marL="457200" lvl="1" indent="0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(Test)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 17 – Nomadic Empires and Eurasian Integration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 18 – States and Societies of Sub-Saharan  Africa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 20 - Worlds Apart: The Americas and Oceania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 19 – The Increasing Influence of Europe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 21 – Expanding Horizons of Cross-Cultural Interaction</a:t>
            </a:r>
          </a:p>
          <a:p>
            <a:pPr marL="457200" lvl="1" indent="0">
              <a:spcBef>
                <a:spcPct val="50000"/>
              </a:spcBef>
              <a:defRPr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(Test)</a:t>
            </a:r>
          </a:p>
        </p:txBody>
      </p:sp>
      <p:pic>
        <p:nvPicPr>
          <p:cNvPr id="6147" name="Picture 10" descr="MCj041346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75" y="457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9372600" y="968376"/>
            <a:ext cx="1219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/>
              <a:t>Make sure all this info plus the key concepts are on your Unit 3 title page.</a:t>
            </a:r>
          </a:p>
        </p:txBody>
      </p:sp>
      <p:sp>
        <p:nvSpPr>
          <p:cNvPr id="6149" name="Rectangle 15"/>
          <p:cNvSpPr>
            <a:spLocks noChangeArrowheads="1"/>
          </p:cNvSpPr>
          <p:nvPr/>
        </p:nvSpPr>
        <p:spPr bwMode="auto">
          <a:xfrm>
            <a:off x="2667000" y="838201"/>
            <a:ext cx="6629400" cy="646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 3 Chapters</a:t>
            </a:r>
          </a:p>
        </p:txBody>
      </p:sp>
    </p:spTree>
    <p:extLst>
      <p:ext uri="{BB962C8B-B14F-4D97-AF65-F5344CB8AC3E}">
        <p14:creationId xmlns:p14="http://schemas.microsoft.com/office/powerpoint/2010/main" val="3630142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120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Cooper Black</vt:lpstr>
      <vt:lpstr>MV Boli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Craddock</dc:creator>
  <cp:lastModifiedBy>David Craddock</cp:lastModifiedBy>
  <cp:revision>1</cp:revision>
  <dcterms:created xsi:type="dcterms:W3CDTF">2016-10-23T23:21:08Z</dcterms:created>
  <dcterms:modified xsi:type="dcterms:W3CDTF">2016-10-23T23:22:17Z</dcterms:modified>
</cp:coreProperties>
</file>