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</p:sldIdLst>
  <p:sldSz cx="9144000" cy="6858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02D5-5420-42BF-8EC4-304A00A4324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76-5684-4241-A2AB-6D229D04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8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02D5-5420-42BF-8EC4-304A00A4324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76-5684-4241-A2AB-6D229D04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5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02D5-5420-42BF-8EC4-304A00A4324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76-5684-4241-A2AB-6D229D04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02D5-5420-42BF-8EC4-304A00A4324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76-5684-4241-A2AB-6D229D04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0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02D5-5420-42BF-8EC4-304A00A4324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76-5684-4241-A2AB-6D229D04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9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02D5-5420-42BF-8EC4-304A00A4324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76-5684-4241-A2AB-6D229D04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1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02D5-5420-42BF-8EC4-304A00A4324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76-5684-4241-A2AB-6D229D04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7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02D5-5420-42BF-8EC4-304A00A4324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76-5684-4241-A2AB-6D229D04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5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02D5-5420-42BF-8EC4-304A00A4324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76-5684-4241-A2AB-6D229D04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7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02D5-5420-42BF-8EC4-304A00A4324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76-5684-4241-A2AB-6D229D04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5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02D5-5420-42BF-8EC4-304A00A4324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76-5684-4241-A2AB-6D229D04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8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C02D5-5420-42BF-8EC4-304A00A4324B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2E976-5684-4241-A2AB-6D229D04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9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620000" cy="6217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Why did the Soviet Union Collapse?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 b="1" dirty="0"/>
              <a:t>Ethnic unrest – resistance to assimilation into a Russianized state (over 50% of the population of the U.S.S.R. was not ethnically Russian)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FF0000"/>
                </a:solidFill>
              </a:rPr>
              <a:t>Economic inefficiency in a huge command economy with a huge bureaucracy (sometimes called the </a:t>
            </a:r>
            <a:r>
              <a:rPr lang="en-US" altLang="en-US" sz="2000" b="1" i="1" dirty="0">
                <a:solidFill>
                  <a:srgbClr val="FF0000"/>
                </a:solidFill>
              </a:rPr>
              <a:t>politburo</a:t>
            </a:r>
            <a:r>
              <a:rPr lang="en-US" altLang="en-US" sz="2000" b="1" dirty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 b="1" dirty="0"/>
              <a:t>Arms race – the U.S.S.R. could not keep up with the United States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FF0000"/>
                </a:solidFill>
              </a:rPr>
              <a:t>Invasion of Afghanistan (1979-1988) – a ten year war that drained resources and ended in defeat and withdrawal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 b="1" dirty="0"/>
              <a:t>Gorbachev’s willingness to reform and </a:t>
            </a:r>
            <a:r>
              <a:rPr lang="en-US" altLang="en-US" sz="2000" b="1" dirty="0" smtClean="0"/>
              <a:t>change (perestroika, glasnost)</a:t>
            </a:r>
            <a:endParaRPr lang="en-US" altLang="en-US" sz="2000" b="1" dirty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FF0000"/>
                </a:solidFill>
              </a:rPr>
              <a:t>Nationalist/separatist movements led to the lack of cooperation from officials in the republics (the first region to produce mass, organized dissent: the Baltic in 1987)</a:t>
            </a:r>
          </a:p>
          <a:p>
            <a:pPr>
              <a:spcBef>
                <a:spcPct val="50000"/>
              </a:spcBef>
            </a:pPr>
            <a:endParaRPr lang="en-US" altLang="en-US" sz="2000" dirty="0">
              <a:solidFill>
                <a:srgbClr val="FF0000"/>
              </a:solidFill>
            </a:endParaRPr>
          </a:p>
        </p:txBody>
      </p:sp>
      <p:pic>
        <p:nvPicPr>
          <p:cNvPr id="35845" name="Picture 5" descr="MCj043487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286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93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0" name="Picture 6" descr="ColdWarHotSpo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8001000" cy="540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24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3" name="Picture 7" descr="hist_us_20_cold_war_cov_time_gorbachev_27_july_19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14400"/>
            <a:ext cx="284638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5" name="Picture 9" descr="ae0ea27-1985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3178175" cy="41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7" name="Picture 11" descr="gorbache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8" y="1981200"/>
            <a:ext cx="2947987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228600" y="4800600"/>
            <a:ext cx="5791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Mikhail Gorbachev was the leader of the U.S.S.R. who began the reforms and changes of </a:t>
            </a:r>
            <a:r>
              <a:rPr lang="en-US" altLang="en-US" sz="2400" b="1" i="1"/>
              <a:t>glasnost</a:t>
            </a:r>
            <a:r>
              <a:rPr lang="en-US" altLang="en-US" sz="2400" b="1"/>
              <a:t> and </a:t>
            </a:r>
            <a:r>
              <a:rPr lang="en-US" altLang="en-US" sz="2400" b="1" i="1"/>
              <a:t>perestroika</a:t>
            </a:r>
            <a:r>
              <a:rPr lang="en-US" altLang="en-US" sz="2400" b="1"/>
              <a:t> in the 1980’s.</a:t>
            </a:r>
          </a:p>
        </p:txBody>
      </p:sp>
    </p:spTree>
    <p:extLst>
      <p:ext uri="{BB962C8B-B14F-4D97-AF65-F5344CB8AC3E}">
        <p14:creationId xmlns:p14="http://schemas.microsoft.com/office/powerpoint/2010/main" val="389439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5" descr="Berlin_Wall_falls_dbDoD-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8224838" cy="5483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57200" y="5638800"/>
            <a:ext cx="8382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/>
              <a:t>As </a:t>
            </a:r>
            <a:r>
              <a:rPr lang="en-US" altLang="en-US" b="1" i="1"/>
              <a:t>glasnost</a:t>
            </a:r>
            <a:r>
              <a:rPr lang="en-US" altLang="en-US" b="1"/>
              <a:t> and </a:t>
            </a:r>
            <a:r>
              <a:rPr lang="en-US" altLang="en-US" b="1" i="1"/>
              <a:t>perestroika</a:t>
            </a:r>
            <a:r>
              <a:rPr lang="en-US" altLang="en-US" b="1"/>
              <a:t> began to change the U.S.S.R., people were emboldened to defy the old system.  The wall came down in 1989, and Germany was reunited in 1990.</a:t>
            </a:r>
          </a:p>
        </p:txBody>
      </p:sp>
    </p:spTree>
    <p:extLst>
      <p:ext uri="{BB962C8B-B14F-4D97-AF65-F5344CB8AC3E}">
        <p14:creationId xmlns:p14="http://schemas.microsoft.com/office/powerpoint/2010/main" val="346829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 descr="Commonwealth_Independent_States_19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6213"/>
            <a:ext cx="8758238" cy="613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569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180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Craddocks</dc:creator>
  <cp:lastModifiedBy>Craddocks</cp:lastModifiedBy>
  <cp:revision>2</cp:revision>
  <cp:lastPrinted>2014-05-03T15:16:35Z</cp:lastPrinted>
  <dcterms:created xsi:type="dcterms:W3CDTF">2014-05-03T15:13:59Z</dcterms:created>
  <dcterms:modified xsi:type="dcterms:W3CDTF">2014-05-03T15:18:39Z</dcterms:modified>
</cp:coreProperties>
</file>