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96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257" r:id="rId27"/>
    <p:sldId id="258" r:id="rId28"/>
    <p:sldId id="259" r:id="rId29"/>
    <p:sldId id="260" r:id="rId30"/>
    <p:sldId id="261" r:id="rId31"/>
    <p:sldId id="262" r:id="rId32"/>
    <p:sldId id="263" r:id="rId33"/>
    <p:sldId id="264" r:id="rId34"/>
    <p:sldId id="265" r:id="rId35"/>
    <p:sldId id="266" r:id="rId36"/>
    <p:sldId id="267" r:id="rId37"/>
    <p:sldId id="268" r:id="rId38"/>
    <p:sldId id="269" r:id="rId39"/>
    <p:sldId id="270" r:id="rId40"/>
    <p:sldId id="271" r:id="rId41"/>
    <p:sldId id="273" r:id="rId42"/>
    <p:sldId id="275" r:id="rId43"/>
    <p:sldId id="278" r:id="rId44"/>
    <p:sldId id="279" r:id="rId45"/>
    <p:sldId id="280" r:id="rId46"/>
    <p:sldId id="281" r:id="rId47"/>
    <p:sldId id="282" r:id="rId48"/>
    <p:sldId id="283" r:id="rId49"/>
    <p:sldId id="285" r:id="rId50"/>
    <p:sldId id="284" r:id="rId51"/>
    <p:sldId id="286" r:id="rId52"/>
    <p:sldId id="287" r:id="rId53"/>
    <p:sldId id="288" r:id="rId54"/>
    <p:sldId id="289" r:id="rId55"/>
    <p:sldId id="290" r:id="rId56"/>
    <p:sldId id="291" r:id="rId57"/>
    <p:sldId id="293" r:id="rId58"/>
    <p:sldId id="294" r:id="rId59"/>
    <p:sldId id="295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F2871-2919-4D10-9EC1-740B8E740CE4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F85E5-2B86-440D-9A89-19FEA7588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07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C36F303-A72C-4E8C-AE77-890FE0012285}" type="slidenum">
              <a:rPr lang="en-US" altLang="en-US">
                <a:latin typeface="Arial" panose="020B0604020202020204" pitchFamily="34" charset="0"/>
              </a:rPr>
              <a:pPr eaLnBrk="1" hangingPunct="1"/>
              <a:t>26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8010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4A957DE-F584-4250-AF1E-B5613D38684C}" type="slidenum">
              <a:rPr lang="en-US" altLang="en-US">
                <a:latin typeface="Arial" panose="020B0604020202020204" pitchFamily="34" charset="0"/>
              </a:rPr>
              <a:pPr eaLnBrk="1" hangingPunct="1"/>
              <a:t>35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242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B7C6605-42CF-4540-A6F1-7BAAF910597C}" type="slidenum">
              <a:rPr lang="en-US" altLang="en-US">
                <a:latin typeface="Arial" panose="020B0604020202020204" pitchFamily="34" charset="0"/>
              </a:rPr>
              <a:pPr eaLnBrk="1" hangingPunct="1"/>
              <a:t>36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944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7BE9125-DADC-416D-BB4B-1257E65BD88E}" type="slidenum">
              <a:rPr lang="en-US" altLang="en-US">
                <a:latin typeface="Arial" panose="020B0604020202020204" pitchFamily="34" charset="0"/>
              </a:rPr>
              <a:pPr eaLnBrk="1" hangingPunct="1"/>
              <a:t>37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3078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7E11D4F-F663-4B4E-945F-E2E1754D7A07}" type="slidenum">
              <a:rPr lang="en-US" altLang="en-US">
                <a:latin typeface="Arial" panose="020B0604020202020204" pitchFamily="34" charset="0"/>
              </a:rPr>
              <a:pPr eaLnBrk="1" hangingPunct="1"/>
              <a:t>38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775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70064B8-B033-480D-BBE1-9F6D33100C0E}" type="slidenum">
              <a:rPr lang="en-US" altLang="en-US">
                <a:latin typeface="Arial" panose="020B0604020202020204" pitchFamily="34" charset="0"/>
              </a:rPr>
              <a:pPr eaLnBrk="1" hangingPunct="1"/>
              <a:t>39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372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AA8F6F9-37F7-46A8-8ECC-3FC4A9C1A928}" type="slidenum">
              <a:rPr lang="en-US" altLang="en-US">
                <a:latin typeface="Arial" panose="020B0604020202020204" pitchFamily="34" charset="0"/>
              </a:rPr>
              <a:pPr eaLnBrk="1" hangingPunct="1"/>
              <a:t>40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8265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A26A2AF-BAE8-4559-B18D-E72A9D2473A2}" type="slidenum">
              <a:rPr lang="en-US" altLang="en-US">
                <a:latin typeface="Arial" panose="020B0604020202020204" pitchFamily="34" charset="0"/>
              </a:rPr>
              <a:pPr eaLnBrk="1" hangingPunct="1"/>
              <a:t>41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4999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DF98968-70DB-48FB-A6A2-644DDFD51EE3}" type="slidenum">
              <a:rPr lang="en-US" altLang="en-US">
                <a:latin typeface="Arial" panose="020B0604020202020204" pitchFamily="34" charset="0"/>
              </a:rPr>
              <a:pPr eaLnBrk="1" hangingPunct="1"/>
              <a:t>42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528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1E8D7E2-2BBE-4799-866F-D5EE590CEC2D}" type="slidenum">
              <a:rPr lang="en-US" altLang="en-US">
                <a:latin typeface="Arial" panose="020B0604020202020204" pitchFamily="34" charset="0"/>
              </a:rPr>
              <a:pPr eaLnBrk="1" hangingPunct="1"/>
              <a:t>43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3522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C5B6986-D6CB-43E9-BBB5-E2BB2424BCB8}" type="slidenum">
              <a:rPr lang="en-US" altLang="en-US">
                <a:latin typeface="Arial" panose="020B0604020202020204" pitchFamily="34" charset="0"/>
              </a:rPr>
              <a:pPr eaLnBrk="1" hangingPunct="1"/>
              <a:t>44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532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EC81366-5C33-46D9-AEF0-57160016742E}" type="slidenum">
              <a:rPr lang="en-US" altLang="en-US">
                <a:latin typeface="Arial" panose="020B0604020202020204" pitchFamily="34" charset="0"/>
              </a:rPr>
              <a:pPr eaLnBrk="1" hangingPunct="1"/>
              <a:t>27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2684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77A9F7A-0A5D-4B2F-8953-A52AF5CDE423}" type="slidenum">
              <a:rPr lang="en-US" altLang="en-US">
                <a:latin typeface="Arial" panose="020B0604020202020204" pitchFamily="34" charset="0"/>
              </a:rPr>
              <a:pPr eaLnBrk="1" hangingPunct="1"/>
              <a:t>45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5476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F7E1C67-2F3A-4629-99AF-2C44A5043E6C}" type="slidenum">
              <a:rPr lang="en-US" altLang="en-US">
                <a:latin typeface="Arial" panose="020B0604020202020204" pitchFamily="34" charset="0"/>
              </a:rPr>
              <a:pPr eaLnBrk="1" hangingPunct="1"/>
              <a:t>46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9180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5AC2174-2E6D-493E-ABE0-A57397C230D2}" type="slidenum">
              <a:rPr lang="en-US" altLang="en-US">
                <a:latin typeface="Arial" panose="020B0604020202020204" pitchFamily="34" charset="0"/>
              </a:rPr>
              <a:pPr eaLnBrk="1" hangingPunct="1"/>
              <a:t>47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6683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FA1301C-41B1-4E25-9D82-5D5AED3EB440}" type="slidenum">
              <a:rPr lang="en-US" altLang="en-US">
                <a:latin typeface="Arial" panose="020B0604020202020204" pitchFamily="34" charset="0"/>
              </a:rPr>
              <a:pPr eaLnBrk="1" hangingPunct="1"/>
              <a:t>48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2582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85BEECA-8213-4A2A-862B-272F66EF7C27}" type="slidenum">
              <a:rPr lang="en-US" altLang="en-US">
                <a:latin typeface="Arial" panose="020B0604020202020204" pitchFamily="34" charset="0"/>
              </a:rPr>
              <a:pPr eaLnBrk="1" hangingPunct="1"/>
              <a:t>49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8692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19888F3-7862-476F-9899-700B464907A3}" type="slidenum">
              <a:rPr lang="en-US" altLang="en-US">
                <a:latin typeface="Arial" panose="020B0604020202020204" pitchFamily="34" charset="0"/>
              </a:rPr>
              <a:pPr eaLnBrk="1" hangingPunct="1"/>
              <a:t>50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186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2AC11E0-078F-401F-9812-CCF8AF56CE1C}" type="slidenum">
              <a:rPr lang="en-US" altLang="en-US">
                <a:latin typeface="Arial" panose="020B0604020202020204" pitchFamily="34" charset="0"/>
              </a:rPr>
              <a:pPr eaLnBrk="1" hangingPunct="1"/>
              <a:t>51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9325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5BF4FF9-3587-436B-9A9F-EF7F26EB8335}" type="slidenum">
              <a:rPr lang="en-US" altLang="en-US">
                <a:latin typeface="Arial" panose="020B0604020202020204" pitchFamily="34" charset="0"/>
              </a:rPr>
              <a:pPr eaLnBrk="1" hangingPunct="1"/>
              <a:t>52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1610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C5EF146-2C8E-424A-AC3A-175D2805F23F}" type="slidenum">
              <a:rPr lang="en-US" altLang="en-US">
                <a:latin typeface="Arial" panose="020B0604020202020204" pitchFamily="34" charset="0"/>
              </a:rPr>
              <a:pPr eaLnBrk="1" hangingPunct="1"/>
              <a:t>53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0470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31B89A3-B1D3-4EF2-8E2D-6839D7C20E08}" type="slidenum">
              <a:rPr lang="en-US" altLang="en-US">
                <a:latin typeface="Arial" panose="020B0604020202020204" pitchFamily="34" charset="0"/>
              </a:rPr>
              <a:pPr eaLnBrk="1" hangingPunct="1"/>
              <a:t>54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209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EA9EB60-18A0-4212-BE57-E0B63345AA82}" type="slidenum">
              <a:rPr lang="en-US" altLang="en-US">
                <a:latin typeface="Arial" panose="020B0604020202020204" pitchFamily="34" charset="0"/>
              </a:rPr>
              <a:pPr eaLnBrk="1" hangingPunct="1"/>
              <a:t>28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8803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F6A5CD8-A7AC-4612-9918-3195B56D0F80}" type="slidenum">
              <a:rPr lang="en-US" altLang="en-US">
                <a:latin typeface="Arial" panose="020B0604020202020204" pitchFamily="34" charset="0"/>
              </a:rPr>
              <a:pPr eaLnBrk="1" hangingPunct="1"/>
              <a:t>55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2536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76FB858-E45E-43BB-9CAA-03A7E2F44E53}" type="slidenum">
              <a:rPr lang="en-US" altLang="en-US">
                <a:latin typeface="Arial" panose="020B0604020202020204" pitchFamily="34" charset="0"/>
              </a:rPr>
              <a:pPr eaLnBrk="1" hangingPunct="1"/>
              <a:t>56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7388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1495B47-1664-4596-A051-26792D8AF85F}" type="slidenum">
              <a:rPr lang="en-US" altLang="en-US">
                <a:latin typeface="Arial" panose="020B0604020202020204" pitchFamily="34" charset="0"/>
              </a:rPr>
              <a:pPr eaLnBrk="1" hangingPunct="1"/>
              <a:t>57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1585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0655052-6B84-436D-9E72-D615C514F28E}" type="slidenum">
              <a:rPr lang="en-US" altLang="en-US">
                <a:latin typeface="Arial" panose="020B0604020202020204" pitchFamily="34" charset="0"/>
              </a:rPr>
              <a:pPr eaLnBrk="1" hangingPunct="1"/>
              <a:t>58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9344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3075A96-473C-4043-A0C0-04C157C2240B}" type="slidenum">
              <a:rPr lang="en-US" altLang="en-US">
                <a:latin typeface="Arial" panose="020B0604020202020204" pitchFamily="34" charset="0"/>
              </a:rPr>
              <a:pPr eaLnBrk="1" hangingPunct="1"/>
              <a:t>59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910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2B49E45-99F2-40F7-B9B7-E842F0C8C70E}" type="slidenum">
              <a:rPr lang="en-US" altLang="en-US">
                <a:latin typeface="Arial" panose="020B0604020202020204" pitchFamily="34" charset="0"/>
              </a:rPr>
              <a:pPr eaLnBrk="1" hangingPunct="1"/>
              <a:t>29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191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F2B70E4-C4B6-474B-89EB-660AA949C288}" type="slidenum">
              <a:rPr lang="en-US" altLang="en-US">
                <a:latin typeface="Arial" panose="020B0604020202020204" pitchFamily="34" charset="0"/>
              </a:rPr>
              <a:pPr eaLnBrk="1" hangingPunct="1"/>
              <a:t>30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402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3780064-2851-4609-AADD-70AD68ED2A41}" type="slidenum">
              <a:rPr lang="en-US" altLang="en-US">
                <a:latin typeface="Arial" panose="020B0604020202020204" pitchFamily="34" charset="0"/>
              </a:rPr>
              <a:pPr eaLnBrk="1" hangingPunct="1"/>
              <a:t>31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010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40ECB6E-75FD-45CC-A335-A8A38368E97A}" type="slidenum">
              <a:rPr lang="en-US" altLang="en-US">
                <a:latin typeface="Arial" panose="020B0604020202020204" pitchFamily="34" charset="0"/>
              </a:rPr>
              <a:pPr eaLnBrk="1" hangingPunct="1"/>
              <a:t>32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516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DE74286-92DB-420E-B509-E1D1E847A0AD}" type="slidenum">
              <a:rPr lang="en-US" altLang="en-US">
                <a:latin typeface="Arial" panose="020B0604020202020204" pitchFamily="34" charset="0"/>
              </a:rPr>
              <a:pPr eaLnBrk="1" hangingPunct="1"/>
              <a:t>33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539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B759B9A-EBB5-4AA6-989A-2E7486ED4232}" type="slidenum">
              <a:rPr lang="en-US" altLang="en-US">
                <a:latin typeface="Arial" panose="020B0604020202020204" pitchFamily="34" charset="0"/>
              </a:rPr>
              <a:pPr eaLnBrk="1" hangingPunct="1"/>
              <a:t>34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684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8FB3-E7DD-4FE9-B741-F51CB527D4E5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35EE-2872-4BC8-8E80-1B67584C1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24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8FB3-E7DD-4FE9-B741-F51CB527D4E5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35EE-2872-4BC8-8E80-1B67584C1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83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8FB3-E7DD-4FE9-B741-F51CB527D4E5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35EE-2872-4BC8-8E80-1B67584C1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05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8FB3-E7DD-4FE9-B741-F51CB527D4E5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35EE-2872-4BC8-8E80-1B67584C1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22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8FB3-E7DD-4FE9-B741-F51CB527D4E5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35EE-2872-4BC8-8E80-1B67584C1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4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8FB3-E7DD-4FE9-B741-F51CB527D4E5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35EE-2872-4BC8-8E80-1B67584C1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25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8FB3-E7DD-4FE9-B741-F51CB527D4E5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35EE-2872-4BC8-8E80-1B67584C1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64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8FB3-E7DD-4FE9-B741-F51CB527D4E5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35EE-2872-4BC8-8E80-1B67584C1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01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8FB3-E7DD-4FE9-B741-F51CB527D4E5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35EE-2872-4BC8-8E80-1B67584C1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90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8FB3-E7DD-4FE9-B741-F51CB527D4E5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35EE-2872-4BC8-8E80-1B67584C1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43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38FB3-E7DD-4FE9-B741-F51CB527D4E5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335EE-2872-4BC8-8E80-1B67584C1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83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38FB3-E7DD-4FE9-B741-F51CB527D4E5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335EE-2872-4BC8-8E80-1B67584C1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3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1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1655621" y="488540"/>
            <a:ext cx="8763000" cy="62324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Old English Text MT" panose="03040902040508030806" pitchFamily="66" charset="0"/>
              </a:rPr>
              <a:t>The Transition from Early to Late Medieval Times in Western Europe</a:t>
            </a:r>
            <a:endParaRPr lang="en-US" altLang="en-US" sz="3600" b="1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latin typeface="Verdana" panose="020B0604030504040204" pitchFamily="34" charset="0"/>
              </a:rPr>
              <a:t>Characteristics of the Early Middle Ages: (Review)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latin typeface="Verdana" panose="020B0604030504040204" pitchFamily="34" charset="0"/>
              </a:rPr>
              <a:t>Missionaries, monks, and friars spread Christianity throughout Europe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latin typeface="Verdana" panose="020B0604030504040204" pitchFamily="34" charset="0"/>
              </a:rPr>
              <a:t>Charlemagne’s empire and legacy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latin typeface="Verdana" panose="020B0604030504040204" pitchFamily="34" charset="0"/>
              </a:rPr>
              <a:t>Invasions, warfare, and instability (Vikings, Magyars, etc.)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latin typeface="Verdana" panose="020B0604030504040204" pitchFamily="34" charset="0"/>
              </a:rPr>
              <a:t>Feudalism and </a:t>
            </a:r>
            <a:r>
              <a:rPr lang="en-US" altLang="en-US" sz="1800" dirty="0" err="1">
                <a:latin typeface="Verdana" panose="020B0604030504040204" pitchFamily="34" charset="0"/>
              </a:rPr>
              <a:t>manorialism</a:t>
            </a:r>
            <a:endParaRPr lang="en-US" altLang="en-US" sz="1800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800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latin typeface="Verdana" panose="020B0604030504040204" pitchFamily="34" charset="0"/>
              </a:rPr>
              <a:t>Characteristics of The Late Middle Ages: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latin typeface="Verdana" panose="020B0604030504040204" pitchFamily="34" charset="0"/>
              </a:rPr>
              <a:t>New agricultural techniques </a:t>
            </a:r>
            <a:r>
              <a:rPr lang="en-US" altLang="en-US" sz="1800" dirty="0">
                <a:latin typeface="Verdana" panose="020B0604030504040204" pitchFamily="34" charset="0"/>
                <a:cs typeface="Arial" panose="020B0604020202020204" pitchFamily="34" charset="0"/>
              </a:rPr>
              <a:t>→more food production and storage → increase in population → growth of towns </a:t>
            </a:r>
            <a:r>
              <a:rPr lang="en-US" altLang="en-US" sz="1800" dirty="0">
                <a:cs typeface="Arial" panose="020B0604020202020204" pitchFamily="34" charset="0"/>
              </a:rPr>
              <a:t>→ </a:t>
            </a:r>
            <a:r>
              <a:rPr lang="en-US" altLang="en-US" sz="1800" dirty="0">
                <a:latin typeface="Verdana" panose="020B0604030504040204" pitchFamily="34" charset="0"/>
                <a:cs typeface="Arial" panose="020B0604020202020204" pitchFamily="34" charset="0"/>
              </a:rPr>
              <a:t>revival of trade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latin typeface="Verdana" panose="020B0604030504040204" pitchFamily="34" charset="0"/>
                <a:cs typeface="Arial" panose="020B0604020202020204" pitchFamily="34" charset="0"/>
              </a:rPr>
              <a:t>Trade fairs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latin typeface="Verdana" panose="020B0604030504040204" pitchFamily="34" charset="0"/>
                <a:cs typeface="Arial" panose="020B0604020202020204" pitchFamily="34" charset="0"/>
              </a:rPr>
              <a:t>New business practices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latin typeface="Verdana" panose="020B0604030504040204" pitchFamily="34" charset="0"/>
                <a:cs typeface="Arial" panose="020B0604020202020204" pitchFamily="34" charset="0"/>
              </a:rPr>
              <a:t>A middle class begins to emerge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dirty="0">
                <a:latin typeface="Verdana" panose="020B0604030504040204" pitchFamily="34" charset="0"/>
                <a:cs typeface="Arial" panose="020B0604020202020204" pitchFamily="34" charset="0"/>
              </a:rPr>
              <a:t>Formation of </a:t>
            </a:r>
            <a:r>
              <a:rPr lang="en-US" altLang="en-US" sz="1800" b="1" dirty="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guilds</a:t>
            </a:r>
          </a:p>
        </p:txBody>
      </p:sp>
      <p:pic>
        <p:nvPicPr>
          <p:cNvPr id="9219" name="Picture 5" descr="MCj043257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019" y="85205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342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eleanora-aquitaine_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76201"/>
            <a:ext cx="273050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5" descr="lionhe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3886200"/>
            <a:ext cx="24352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 descr="NORbecke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457200"/>
            <a:ext cx="2708275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1905000" y="5410201"/>
            <a:ext cx="2438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The Murder of Thomas Beckett</a:t>
            </a:r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7620000" y="5410201"/>
            <a:ext cx="1905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Richard I (Lionheart)</a:t>
            </a:r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7924800" y="3276601"/>
            <a:ext cx="2209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Eleanor of Aquitaine</a:t>
            </a:r>
          </a:p>
        </p:txBody>
      </p:sp>
      <p:pic>
        <p:nvPicPr>
          <p:cNvPr id="10248" name="Picture 11" descr="henry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"/>
            <a:ext cx="18161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 Box 12"/>
          <p:cNvSpPr txBox="1">
            <a:spLocks noChangeArrowheads="1"/>
          </p:cNvSpPr>
          <p:nvPr/>
        </p:nvSpPr>
        <p:spPr bwMode="auto">
          <a:xfrm>
            <a:off x="4953000" y="27432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King Henry II</a:t>
            </a:r>
          </a:p>
        </p:txBody>
      </p:sp>
    </p:spTree>
    <p:extLst>
      <p:ext uri="{BB962C8B-B14F-4D97-AF65-F5344CB8AC3E}">
        <p14:creationId xmlns:p14="http://schemas.microsoft.com/office/powerpoint/2010/main" val="2775554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228600"/>
            <a:ext cx="3819525" cy="61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1981200" y="1828801"/>
            <a:ext cx="4038600" cy="366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latin typeface="Verdana" panose="020B0604030504040204" pitchFamily="34" charset="0"/>
              </a:rPr>
              <a:t>King Richard I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latin typeface="Verdana" panose="020B0604030504040204" pitchFamily="34" charset="0"/>
              </a:rPr>
              <a:t>(a.k.a. Richard the Lionheart, famous for fighting in 3</a:t>
            </a:r>
            <a:r>
              <a:rPr lang="en-US" altLang="en-US" sz="3600" baseline="30000">
                <a:latin typeface="Verdana" panose="020B0604030504040204" pitchFamily="34" charset="0"/>
              </a:rPr>
              <a:t>rd</a:t>
            </a:r>
            <a:r>
              <a:rPr lang="en-US" altLang="en-US" sz="3600">
                <a:latin typeface="Verdana" panose="020B0604030504040204" pitchFamily="34" charset="0"/>
              </a:rPr>
              <a:t> Crusade)</a:t>
            </a:r>
          </a:p>
        </p:txBody>
      </p:sp>
    </p:spTree>
    <p:extLst>
      <p:ext uri="{BB962C8B-B14F-4D97-AF65-F5344CB8AC3E}">
        <p14:creationId xmlns:p14="http://schemas.microsoft.com/office/powerpoint/2010/main" val="906387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trh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0"/>
            <a:ext cx="68580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 descr="mag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962401"/>
            <a:ext cx="3962400" cy="26400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Text Box 8"/>
          <p:cNvSpPr txBox="1">
            <a:spLocks noChangeArrowheads="1"/>
          </p:cNvSpPr>
          <p:nvPr/>
        </p:nvSpPr>
        <p:spPr bwMode="auto">
          <a:xfrm>
            <a:off x="2362200" y="5562601"/>
            <a:ext cx="3200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The Magna Carta</a:t>
            </a:r>
          </a:p>
        </p:txBody>
      </p:sp>
    </p:spTree>
    <p:extLst>
      <p:ext uri="{BB962C8B-B14F-4D97-AF65-F5344CB8AC3E}">
        <p14:creationId xmlns:p14="http://schemas.microsoft.com/office/powerpoint/2010/main" val="1883405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2362200" y="685800"/>
            <a:ext cx="7391400" cy="5309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latin typeface="Verdana" panose="020B0604030504040204" pitchFamily="34" charset="0"/>
              </a:rPr>
              <a:t>Evolution of English government during the High Middle Ages</a:t>
            </a:r>
          </a:p>
          <a:p>
            <a:pPr algn="ctr" eaLnBrk="1" hangingPunct="1">
              <a:spcBef>
                <a:spcPct val="50000"/>
              </a:spcBef>
            </a:pPr>
            <a:endParaRPr lang="en-US" altLang="en-US" sz="1000" b="1">
              <a:latin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Verdana" panose="020B0604030504040204" pitchFamily="34" charset="0"/>
              </a:rPr>
              <a:t>1066 – Norman conquest; beginning of strengthening of central government in England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Verdana" panose="020B0604030504040204" pitchFamily="34" charset="0"/>
              </a:rPr>
              <a:t>1086 – Domesday Book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Verdana" panose="020B0604030504040204" pitchFamily="34" charset="0"/>
              </a:rPr>
              <a:t>1160’s-1180’s – development of common law system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Verdana" panose="020B0604030504040204" pitchFamily="34" charset="0"/>
              </a:rPr>
              <a:t>1215 – MAGNA CARTA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Verdana" panose="020B0604030504040204" pitchFamily="34" charset="0"/>
              </a:rPr>
              <a:t>1295 – Model Parliament convenes under Edward I</a:t>
            </a:r>
          </a:p>
        </p:txBody>
      </p:sp>
      <p:pic>
        <p:nvPicPr>
          <p:cNvPr id="13315" name="Picture 5" descr="MCj043257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82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matrix.msu.edu/hst/guide/history140r/unit11/mod/imgs/early_crusad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1295401"/>
            <a:ext cx="741045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3048000" y="152401"/>
            <a:ext cx="58674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>
                <a:latin typeface="Old English Text MT" panose="03040902040508030806" pitchFamily="66" charset="0"/>
              </a:rPr>
              <a:t>The Crusades</a:t>
            </a:r>
          </a:p>
        </p:txBody>
      </p:sp>
    </p:spTree>
    <p:extLst>
      <p:ext uri="{BB962C8B-B14F-4D97-AF65-F5344CB8AC3E}">
        <p14:creationId xmlns:p14="http://schemas.microsoft.com/office/powerpoint/2010/main" val="314824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2133600" y="152400"/>
            <a:ext cx="7924800" cy="6546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u="sng"/>
              <a:t>Causes for the Crusades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/>
              <a:t>(Began in 1095, lasted for about 200 years)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Why did Pope Urban II call for a Crusade?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b="1">
                <a:solidFill>
                  <a:srgbClr val="FF0000"/>
                </a:solidFill>
              </a:rPr>
              <a:t>To unite European Christians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b="1">
                <a:solidFill>
                  <a:srgbClr val="FF0000"/>
                </a:solidFill>
              </a:rPr>
              <a:t>To make secular rulers (kings and nobles) vassals under his spiritual leadership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b="1">
                <a:solidFill>
                  <a:srgbClr val="FF0000"/>
                </a:solidFill>
              </a:rPr>
              <a:t>To subject Eastern Orthodox churches to Rome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b="1">
                <a:solidFill>
                  <a:srgbClr val="FF0000"/>
                </a:solidFill>
              </a:rPr>
              <a:t>To gain control of land and territory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Why did people go off on Crusades?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b="1"/>
              <a:t>Religious zeal – the desire to control the holy lands and earn salvation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b="1"/>
              <a:t>Desire to win wealth and land – especially for second born sons who would not inherit family wealth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b="1"/>
              <a:t>Adventure, glory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b="1"/>
              <a:t>Desire to escape the economic and social problems in western Europe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b="1"/>
              <a:t>Merchants wanted the opportunity to expand trade</a:t>
            </a:r>
            <a:endParaRPr lang="en-US" altLang="en-US" b="1">
              <a:solidFill>
                <a:schemeClr val="accent2"/>
              </a:solidFill>
            </a:endParaRPr>
          </a:p>
        </p:txBody>
      </p:sp>
      <p:pic>
        <p:nvPicPr>
          <p:cNvPr id="15363" name="Picture 4" descr="MCj043257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5334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631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2401"/>
            <a:ext cx="4495800" cy="274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3124201"/>
            <a:ext cx="4762500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28600"/>
            <a:ext cx="3343275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057400" y="3657600"/>
            <a:ext cx="335280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/>
              <a:t>Louis IX burying the dead in the wake of the executions after his crusade failed in 1229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400" b="1"/>
          </a:p>
        </p:txBody>
      </p:sp>
    </p:spTree>
    <p:extLst>
      <p:ext uri="{BB962C8B-B14F-4D97-AF65-F5344CB8AC3E}">
        <p14:creationId xmlns:p14="http://schemas.microsoft.com/office/powerpoint/2010/main" val="3989709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8" y="152401"/>
            <a:ext cx="4786312" cy="596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715000" y="228601"/>
            <a:ext cx="35052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latin typeface="Verdana" panose="020B0604030504040204" pitchFamily="34" charset="0"/>
              </a:rPr>
              <a:t>Crusaders’ siege weapons</a:t>
            </a:r>
          </a:p>
        </p:txBody>
      </p:sp>
      <p:pic>
        <p:nvPicPr>
          <p:cNvPr id="17412" name="Picture 5" descr="Manuscript illustration of the taking of Damietta during the Fifth Crusad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1" y="1600200"/>
            <a:ext cx="3910013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1784350" y="4572001"/>
            <a:ext cx="39306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/>
              <a:t>Manuscript illustration of the taking of Damietta during the Fifth Crusade.</a:t>
            </a:r>
          </a:p>
        </p:txBody>
      </p:sp>
    </p:spTree>
    <p:extLst>
      <p:ext uri="{BB962C8B-B14F-4D97-AF65-F5344CB8AC3E}">
        <p14:creationId xmlns:p14="http://schemas.microsoft.com/office/powerpoint/2010/main" val="1854425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8435" name="Subtitle 2"/>
          <p:cNvSpPr>
            <a:spLocks noGrp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pPr marL="0" indent="0" algn="ctr">
              <a:buNone/>
            </a:pPr>
            <a:endParaRPr lang="en-US" altLang="en-US">
              <a:solidFill>
                <a:srgbClr val="898989"/>
              </a:solidFill>
            </a:endParaRPr>
          </a:p>
        </p:txBody>
      </p:sp>
      <p:pic>
        <p:nvPicPr>
          <p:cNvPr id="18436" name="Picture 2" descr="http://www.brown.edu/Departments/Italian_Studies/dweb/images/plague/plague_rou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1676400"/>
            <a:ext cx="54006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286000" y="228601"/>
            <a:ext cx="7543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The Black Plague hit Europe especially hard in the years 1347-1350.  It spread along trade routes, and killed as many as 1 out of 3 Europeans.  It had profound social, political, and economic effects in Europe.</a:t>
            </a:r>
          </a:p>
        </p:txBody>
      </p:sp>
    </p:spTree>
    <p:extLst>
      <p:ext uri="{BB962C8B-B14F-4D97-AF65-F5344CB8AC3E}">
        <p14:creationId xmlns:p14="http://schemas.microsoft.com/office/powerpoint/2010/main" val="3160269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ksj.mit.edu/sites/default/files/images/tracker/2010/black-dea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33526"/>
            <a:ext cx="4762500" cy="32670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4" descr="http://1.bp.blogspot.com/-OsJtumaj7TA/TdMdKtAZrZI/AAAAAAAAAAk/ilkYCnmPH30/s1600/black+death+c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6" y="457201"/>
            <a:ext cx="3743325" cy="54768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202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1981200" y="1050925"/>
            <a:ext cx="8153400" cy="4978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i="1" dirty="0">
                <a:latin typeface="Verdana" panose="020B0604030504040204" pitchFamily="34" charset="0"/>
              </a:rPr>
              <a:t>More Characteristics of The Late Middle Ages: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000" dirty="0">
                <a:latin typeface="Verdana" panose="020B0604030504040204" pitchFamily="34" charset="0"/>
              </a:rPr>
              <a:t>Strengthening of monarchies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Verdana" panose="020B0604030504040204" pitchFamily="34" charset="0"/>
              </a:rPr>
              <a:t>The Crusades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000" b="1" dirty="0">
                <a:solidFill>
                  <a:srgbClr val="FF0000"/>
                </a:solidFill>
                <a:latin typeface="Verdana" panose="020B0604030504040204" pitchFamily="34" charset="0"/>
              </a:rPr>
              <a:t>The plague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000" dirty="0">
                <a:latin typeface="Verdana" panose="020B0604030504040204" pitchFamily="34" charset="0"/>
              </a:rPr>
              <a:t>Formation of the first universities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000" dirty="0">
                <a:latin typeface="Verdana" panose="020B0604030504040204" pitchFamily="34" charset="0"/>
              </a:rPr>
              <a:t>The </a:t>
            </a:r>
            <a:r>
              <a:rPr lang="en-US" altLang="en-US" sz="2000" b="1" dirty="0">
                <a:solidFill>
                  <a:srgbClr val="FF0000"/>
                </a:solidFill>
                <a:latin typeface="Verdana" panose="020B0604030504040204" pitchFamily="34" charset="0"/>
              </a:rPr>
              <a:t>Hundred Years’ War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000" dirty="0">
                <a:latin typeface="Verdana" panose="020B0604030504040204" pitchFamily="34" charset="0"/>
              </a:rPr>
              <a:t>Dissention in the church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000" dirty="0">
                <a:latin typeface="Verdana" panose="020B0604030504040204" pitchFamily="34" charset="0"/>
              </a:rPr>
              <a:t>Formation of the  first nation-states in western Europe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Verdana" panose="020B0604030504040204" pitchFamily="34" charset="0"/>
            </a:endParaRPr>
          </a:p>
        </p:txBody>
      </p:sp>
      <p:pic>
        <p:nvPicPr>
          <p:cNvPr id="10243" name="Picture 5" descr="MCj043257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381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31491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flagellants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6" y="685800"/>
            <a:ext cx="416242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7" descr="300px-Flagella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7201"/>
            <a:ext cx="28575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9" descr="Medieval%20Flagela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95600"/>
            <a:ext cx="42100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392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upload.wikimedia.org/wikipedia/commons/c/cb/Josse_Lieferinxe_-_Saint_Sebastian_Interceding_for_the_Plague_Stricken_-_Walters_3719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133350"/>
            <a:ext cx="4314825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2209800" y="1447800"/>
            <a:ext cx="21336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alibri" panose="020F0502020204030204" pitchFamily="34" charset="0"/>
              </a:rPr>
              <a:t>Josse Lieferinxe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>
                <a:latin typeface="Calibri" panose="020F0502020204030204" pitchFamily="34" charset="0"/>
              </a:rPr>
              <a:t>Saint Sebastian Interceding for the Plague Stricken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i="1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anose="020F0502020204030204" pitchFamily="34" charset="0"/>
              </a:rPr>
              <a:t>Painted between 1497 and 1499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059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209800" y="228601"/>
            <a:ext cx="7772400" cy="6308725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8000"/>
                </a:solidFill>
                <a:latin typeface="Old English Text MT" panose="03040902040508030806" pitchFamily="66" charset="0"/>
              </a:rPr>
              <a:t>The Hundred Years War        (1337-1453)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b="1">
                <a:latin typeface="Verdana" panose="020B0604030504040204" pitchFamily="34" charset="0"/>
              </a:rPr>
              <a:t>The Hundred Years War was fought between </a:t>
            </a:r>
            <a:r>
              <a:rPr lang="en-US" altLang="en-US" sz="2400" b="1">
                <a:solidFill>
                  <a:srgbClr val="008000"/>
                </a:solidFill>
                <a:latin typeface="Verdana" panose="020B0604030504040204" pitchFamily="34" charset="0"/>
              </a:rPr>
              <a:t>France and England</a:t>
            </a:r>
            <a:r>
              <a:rPr lang="en-US" altLang="en-US" sz="2400" b="1">
                <a:latin typeface="Verdana" panose="020B0604030504040204" pitchFamily="34" charset="0"/>
              </a:rPr>
              <a:t>.  England’s rulers wanted to keep control over French lands that had been added to the English kingdom beginning with William the Conqueror.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b="1">
                <a:latin typeface="Verdana" panose="020B0604030504040204" pitchFamily="34" charset="0"/>
              </a:rPr>
              <a:t>Other French lands had been added to the English Kingdom over the years (such as Aquitaine, gained when Henry II married Eleanor of Aquitaine.)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b="1">
                <a:latin typeface="Verdana" panose="020B0604030504040204" pitchFamily="34" charset="0"/>
              </a:rPr>
              <a:t>Disputed territories included </a:t>
            </a:r>
            <a:r>
              <a:rPr lang="en-US" altLang="en-US" sz="2400" b="1">
                <a:solidFill>
                  <a:srgbClr val="008000"/>
                </a:solidFill>
                <a:latin typeface="Verdana" panose="020B0604030504040204" pitchFamily="34" charset="0"/>
              </a:rPr>
              <a:t>Gascony, Normandy, and Aquitaine.</a:t>
            </a:r>
          </a:p>
        </p:txBody>
      </p:sp>
    </p:spTree>
    <p:extLst>
      <p:ext uri="{BB962C8B-B14F-4D97-AF65-F5344CB8AC3E}">
        <p14:creationId xmlns:p14="http://schemas.microsoft.com/office/powerpoint/2010/main" val="5613145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133600" y="617538"/>
            <a:ext cx="7696200" cy="5395912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b="1">
                <a:latin typeface="Verdana" panose="020B0604030504040204" pitchFamily="34" charset="0"/>
              </a:rPr>
              <a:t>A sense of </a:t>
            </a:r>
            <a:r>
              <a:rPr lang="en-US" altLang="en-US" sz="2400" b="1">
                <a:solidFill>
                  <a:srgbClr val="008000"/>
                </a:solidFill>
                <a:latin typeface="Verdana" panose="020B0604030504040204" pitchFamily="34" charset="0"/>
              </a:rPr>
              <a:t>nationalism</a:t>
            </a:r>
            <a:r>
              <a:rPr lang="en-US" altLang="en-US" sz="2400" b="1">
                <a:latin typeface="Verdana" panose="020B0604030504040204" pitchFamily="34" charset="0"/>
              </a:rPr>
              <a:t> began to develop among the French.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b="1">
                <a:latin typeface="Verdana" panose="020B0604030504040204" pitchFamily="34" charset="0"/>
              </a:rPr>
              <a:t>England dominated the early years of the war, in part due to the development of the </a:t>
            </a:r>
            <a:r>
              <a:rPr lang="en-US" altLang="en-US" sz="2400" b="1">
                <a:solidFill>
                  <a:srgbClr val="008000"/>
                </a:solidFill>
                <a:latin typeface="Verdana" panose="020B0604030504040204" pitchFamily="34" charset="0"/>
              </a:rPr>
              <a:t>longbow</a:t>
            </a:r>
            <a:r>
              <a:rPr lang="en-US" altLang="en-US" sz="2400" b="1">
                <a:latin typeface="Verdana" panose="020B0604030504040204" pitchFamily="34" charset="0"/>
              </a:rPr>
              <a:t>.  For example, the English soundly defeated the French at the </a:t>
            </a:r>
            <a:r>
              <a:rPr lang="en-US" altLang="en-US" sz="2400" b="1">
                <a:solidFill>
                  <a:srgbClr val="008000"/>
                </a:solidFill>
                <a:latin typeface="Verdana" panose="020B0604030504040204" pitchFamily="34" charset="0"/>
              </a:rPr>
              <a:t>Battle of Crecy</a:t>
            </a:r>
            <a:r>
              <a:rPr lang="en-US" altLang="en-US" sz="2400" b="1">
                <a:latin typeface="Verdana" panose="020B0604030504040204" pitchFamily="34" charset="0"/>
              </a:rPr>
              <a:t> in 1346.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b="1">
                <a:latin typeface="Verdana" panose="020B0604030504040204" pitchFamily="34" charset="0"/>
              </a:rPr>
              <a:t>The fighting did not last non-stop for 116 years; for example, there was a 20 year truce from 1396-1415.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b="1">
                <a:latin typeface="Verdana" panose="020B0604030504040204" pitchFamily="34" charset="0"/>
              </a:rPr>
              <a:t>The tide of war turned in 1429 when </a:t>
            </a:r>
            <a:r>
              <a:rPr lang="en-US" altLang="en-US" sz="2400" b="1">
                <a:solidFill>
                  <a:srgbClr val="008000"/>
                </a:solidFill>
                <a:latin typeface="Verdana" panose="020B0604030504040204" pitchFamily="34" charset="0"/>
              </a:rPr>
              <a:t>Joan of Arc</a:t>
            </a:r>
            <a:r>
              <a:rPr lang="en-US" altLang="en-US" sz="2400" b="1">
                <a:latin typeface="Verdana" panose="020B0604030504040204" pitchFamily="34" charset="0"/>
              </a:rPr>
              <a:t> helped the French win the </a:t>
            </a:r>
            <a:r>
              <a:rPr lang="en-US" altLang="en-US" sz="2400" b="1">
                <a:solidFill>
                  <a:srgbClr val="008000"/>
                </a:solidFill>
                <a:latin typeface="Verdana" panose="020B0604030504040204" pitchFamily="34" charset="0"/>
              </a:rPr>
              <a:t>Battle of Orleans</a:t>
            </a:r>
            <a:r>
              <a:rPr lang="en-US" altLang="en-US" sz="2400" b="1">
                <a:latin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0735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316169" y="69275"/>
            <a:ext cx="9615055" cy="544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8000"/>
                </a:solidFill>
                <a:latin typeface="Verdana" panose="020B0604030504040204" pitchFamily="34" charset="0"/>
              </a:rPr>
              <a:t>Effects of the Hundred Years War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b="1" dirty="0">
                <a:latin typeface="Verdana" panose="020B0604030504040204" pitchFamily="34" charset="0"/>
              </a:rPr>
              <a:t>Although the French ultimately won the war, </a:t>
            </a:r>
            <a:r>
              <a:rPr lang="en-US" altLang="en-US" sz="2400" b="1" dirty="0">
                <a:solidFill>
                  <a:srgbClr val="008000"/>
                </a:solidFill>
                <a:latin typeface="Verdana" panose="020B0604030504040204" pitchFamily="34" charset="0"/>
              </a:rPr>
              <a:t>France suffered more severely than England.</a:t>
            </a:r>
            <a:r>
              <a:rPr lang="en-US" altLang="en-US" sz="2400" b="1" dirty="0">
                <a:latin typeface="Verdana" panose="020B0604030504040204" pitchFamily="34" charset="0"/>
              </a:rPr>
              <a:t>  Battles were fought on French soil which devastated the land, economy, and population.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b="1" dirty="0">
                <a:latin typeface="Verdana" panose="020B0604030504040204" pitchFamily="34" charset="0"/>
              </a:rPr>
              <a:t>French nationalism and unity increased.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b="1" dirty="0">
                <a:latin typeface="Verdana" panose="020B0604030504040204" pitchFamily="34" charset="0"/>
              </a:rPr>
              <a:t>Feudalism continued to break down as national armies replaced feudal armies.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b="1" dirty="0">
                <a:latin typeface="Verdana" panose="020B0604030504040204" pitchFamily="34" charset="0"/>
              </a:rPr>
              <a:t>Monarchies grew stronger.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b="1" dirty="0">
                <a:solidFill>
                  <a:srgbClr val="008000"/>
                </a:solidFill>
                <a:latin typeface="Verdana" panose="020B0604030504040204" pitchFamily="34" charset="0"/>
              </a:rPr>
              <a:t>England’s hopes of becoming a continental power ended.  They began to focus on strengthening naval power.</a:t>
            </a:r>
          </a:p>
        </p:txBody>
      </p:sp>
      <p:pic>
        <p:nvPicPr>
          <p:cNvPr id="24579" name="Picture 3" descr="cas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9" y="5292436"/>
            <a:ext cx="4228547" cy="164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8314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joan of ar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00"/>
            <a:ext cx="3849688" cy="51054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657600" y="5715000"/>
            <a:ext cx="472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008000"/>
                </a:solidFill>
                <a:latin typeface="Old English Text MT" panose="03040902040508030806" pitchFamily="66" charset="0"/>
              </a:rPr>
              <a:t>Joan of Arc</a:t>
            </a:r>
          </a:p>
        </p:txBody>
      </p:sp>
      <p:pic>
        <p:nvPicPr>
          <p:cNvPr id="25604" name="Picture 4" descr="sta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00" y="990600"/>
            <a:ext cx="2844800" cy="37338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1993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Notes from the </a:t>
            </a:r>
            <a:r>
              <a:rPr lang="en-US" altLang="en-US" dirty="0" err="1"/>
              <a:t>Texbook</a:t>
            </a:r>
            <a:r>
              <a:rPr lang="en-US" altLang="en-US" dirty="0"/>
              <a:t>:</a:t>
            </a:r>
            <a:br>
              <a:rPr lang="en-US" altLang="en-US" dirty="0"/>
            </a:br>
            <a:r>
              <a:rPr lang="en-US" altLang="en-US" dirty="0"/>
              <a:t>Chapter 19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The Increasing Influence </a:t>
            </a:r>
            <a:br>
              <a:rPr lang="en-US" altLang="en-US" sz="4000"/>
            </a:br>
            <a:r>
              <a:rPr lang="en-US" altLang="en-US" sz="4000"/>
              <a:t>of Europe</a:t>
            </a:r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71DDBE0-9778-4703-B334-D613532AE547}" type="slidenum">
              <a:rPr lang="en-US" altLang="en-US"/>
              <a:pPr eaLnBrk="1" hangingPunct="1"/>
              <a:t>26</a:t>
            </a:fld>
            <a:endParaRPr lang="en-US" altLang="en-US"/>
          </a:p>
        </p:txBody>
      </p:sp>
      <p:sp>
        <p:nvSpPr>
          <p:cNvPr id="5125" name="Footer Placeholder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Copyright © 2015 McGraw-Hill Education. All rights reserved. </a:t>
            </a:r>
            <a:br>
              <a:rPr lang="en-US" altLang="en-US"/>
            </a:br>
            <a:r>
              <a:rPr lang="en-US" altLang="en-US"/>
              <a:t>No reproduction or distribution without the prior written consent of McGraw-Hill Education.</a:t>
            </a:r>
          </a:p>
        </p:txBody>
      </p:sp>
      <p:pic>
        <p:nvPicPr>
          <p:cNvPr id="512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5410201"/>
            <a:ext cx="658813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27321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/>
              <a:t>The Declining Byzantine Empire: </a:t>
            </a:r>
            <a:br>
              <a:rPr lang="en-US" altLang="en-US" dirty="0"/>
            </a:br>
            <a:r>
              <a:rPr lang="en-US" altLang="en-US" dirty="0"/>
              <a:t>Challenges from the West</a:t>
            </a:r>
          </a:p>
        </p:txBody>
      </p:sp>
      <p:sp>
        <p:nvSpPr>
          <p:cNvPr id="7171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Remember, the Byzantines had lost territory throughout the postclassical period due to the expanding </a:t>
            </a:r>
            <a:r>
              <a:rPr lang="en-US" altLang="en-US" dirty="0" err="1">
                <a:cs typeface="Times New Roman" panose="02020603050405020304" pitchFamily="18" charset="0"/>
              </a:rPr>
              <a:t>Abbassids</a:t>
            </a:r>
            <a:r>
              <a:rPr lang="en-US" altLang="en-US" dirty="0">
                <a:cs typeface="Times New Roman" panose="02020603050405020304" pitchFamily="18" charset="0"/>
              </a:rPr>
              <a:t> and Turkic states</a:t>
            </a: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Plus, in the later postclassical centuries there was more competition from the West, due to increasingly dynamic western European economic development</a:t>
            </a: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Normans from Scandinavia pressed on Byzantine territories</a:t>
            </a:r>
          </a:p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Crusades of twelfth and thirteenth centuries rampaged through Byzantine territory</a:t>
            </a:r>
          </a:p>
          <a:p>
            <a:pPr lvl="1" eaLnBrk="1" hangingPunct="1"/>
            <a:r>
              <a:rPr lang="en-US" altLang="en-US" dirty="0">
                <a:ea typeface="MS PGothic" panose="020B0600070205080204" pitchFamily="34" charset="-128"/>
              </a:rPr>
              <a:t>Constantinople sacked, 1204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2BA1CBFB-9CFA-457C-AAE4-2FEDD99C9DB3}" type="slidenum">
              <a:rPr lang="en-US" altLang="en-US"/>
              <a:pPr eaLnBrk="1" hangingPunct="1"/>
              <a:t>27</a:t>
            </a:fld>
            <a:endParaRPr lang="en-US" altLang="en-US"/>
          </a:p>
        </p:txBody>
      </p:sp>
      <p:sp>
        <p:nvSpPr>
          <p:cNvPr id="7173" name="Footer Placeholder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Copyright © 2015 McGraw-Hill Education. All rights reserved. </a:t>
            </a:r>
            <a:br>
              <a:rPr lang="en-US" altLang="en-US"/>
            </a:br>
            <a:r>
              <a:rPr lang="en-US" altLang="en-US"/>
              <a:t>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224397633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Challenges from the East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Invasion of Anatolia by Muslim </a:t>
            </a:r>
            <a:r>
              <a:rPr lang="en-US" altLang="en-US" dirty="0" err="1"/>
              <a:t>Saljuqs</a:t>
            </a:r>
            <a:r>
              <a:rPr lang="en-US" altLang="en-US" dirty="0"/>
              <a:t> (</a:t>
            </a:r>
            <a:r>
              <a:rPr lang="en-US" altLang="en-US" dirty="0" err="1"/>
              <a:t>Seljuks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>
                <a:ea typeface="Arial" panose="020B0604020202020204" pitchFamily="34" charset="0"/>
              </a:rPr>
              <a:t>Grain supply threatened</a:t>
            </a:r>
          </a:p>
          <a:p>
            <a:r>
              <a:rPr lang="en-US" altLang="en-US" dirty="0"/>
              <a:t>Defeat of Byzantine army in 1071 created civil conflict</a:t>
            </a:r>
          </a:p>
          <a:p>
            <a:r>
              <a:rPr lang="en-US" altLang="en-US" dirty="0"/>
              <a:t>Period of steady decline until Ottoman Turks, under Mehmed II, captured Constantinople in 1453	</a:t>
            </a:r>
          </a:p>
          <a:p>
            <a:pPr lvl="1"/>
            <a:r>
              <a:rPr lang="en-US" altLang="en-US" dirty="0">
                <a:ea typeface="Arial" panose="020B0604020202020204" pitchFamily="34" charset="0"/>
              </a:rPr>
              <a:t>Renamed Istanbul</a:t>
            </a:r>
          </a:p>
          <a:p>
            <a:endParaRPr lang="en-US" altLang="en-US" dirty="0"/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0020225-864B-4F39-9942-0A94723954A6}" type="slidenum">
              <a:rPr lang="en-US" altLang="en-US"/>
              <a:pPr eaLnBrk="1" hangingPunct="1"/>
              <a:t>28</a:t>
            </a:fld>
            <a:endParaRPr lang="en-US" altLang="en-US"/>
          </a:p>
        </p:txBody>
      </p:sp>
      <p:sp>
        <p:nvSpPr>
          <p:cNvPr id="8197" name="Footer Placeholder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Copyright © 2015 McGraw-Hill Education. All rights reserved. </a:t>
            </a:r>
            <a:br>
              <a:rPr lang="en-US" altLang="en-US"/>
            </a:br>
            <a:r>
              <a:rPr lang="en-US" altLang="en-US"/>
              <a:t>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269623834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The Regional States of Medieval Europe, </a:t>
            </a:r>
            <a:br>
              <a:rPr lang="en-US" altLang="en-US" sz="3200"/>
            </a:br>
            <a:r>
              <a:rPr lang="en-US" altLang="en-US" sz="3200"/>
              <a:t>1000–1300 C.E.</a:t>
            </a: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C549D32-7C25-4182-80D3-374BB3EF4579}" type="slidenum">
              <a:rPr lang="en-US" altLang="en-US"/>
              <a:pPr eaLnBrk="1" hangingPunct="1"/>
              <a:t>29</a:t>
            </a:fld>
            <a:endParaRPr lang="en-US" altLang="en-US"/>
          </a:p>
        </p:txBody>
      </p:sp>
      <p:sp>
        <p:nvSpPr>
          <p:cNvPr id="9220" name="Footer Placeholder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Copyright © 2015 McGraw-Hill Education. All rights reserved. </a:t>
            </a:r>
            <a:br>
              <a:rPr lang="en-US" altLang="en-US"/>
            </a:br>
            <a:r>
              <a:rPr lang="en-US" altLang="en-US"/>
              <a:t>No reproduction or distribution without the prior written consent of McGraw-Hill Education.</a:t>
            </a:r>
          </a:p>
        </p:txBody>
      </p:sp>
      <p:pic>
        <p:nvPicPr>
          <p:cNvPr id="9221" name="Content Placeholder 6" descr="ben0702x_m1901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09914" y="1600201"/>
            <a:ext cx="5972175" cy="4530725"/>
          </a:xfrm>
        </p:spPr>
      </p:pic>
    </p:spTree>
    <p:extLst>
      <p:ext uri="{BB962C8B-B14F-4D97-AF65-F5344CB8AC3E}">
        <p14:creationId xmlns:p14="http://schemas.microsoft.com/office/powerpoint/2010/main" val="265268120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2133600" y="425450"/>
            <a:ext cx="7848600" cy="612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200">
                <a:latin typeface="Old English Text MT" panose="03040902040508030806" pitchFamily="66" charset="0"/>
              </a:rPr>
              <a:t>The High Middle Ages in Western Europe</a:t>
            </a:r>
          </a:p>
          <a:p>
            <a:pPr algn="ctr" eaLnBrk="1" hangingPunct="1">
              <a:spcBef>
                <a:spcPct val="50000"/>
              </a:spcBef>
            </a:pPr>
            <a:endParaRPr lang="en-US" altLang="en-US" sz="4000">
              <a:latin typeface="Old English Text MT" panose="03040902040508030806" pitchFamily="66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800" i="1">
                <a:latin typeface="Verdana" panose="020B0604030504040204" pitchFamily="34" charset="0"/>
              </a:rPr>
              <a:t>From about 1050 C.E. to 1450 C.E.</a:t>
            </a:r>
          </a:p>
        </p:txBody>
      </p:sp>
    </p:spTree>
    <p:extLst>
      <p:ext uri="{BB962C8B-B14F-4D97-AF65-F5344CB8AC3E}">
        <p14:creationId xmlns:p14="http://schemas.microsoft.com/office/powerpoint/2010/main" val="21260195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Holy Roman Empire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Otto I of Saxony took advantage of decline of Carolingian empire to establish kingdom in north Germany, mid-tenth century C.E.</a:t>
            </a:r>
          </a:p>
          <a:p>
            <a:r>
              <a:rPr lang="en-US" altLang="en-US"/>
              <a:t>Military forays into eastern Europe</a:t>
            </a:r>
          </a:p>
          <a:p>
            <a:r>
              <a:rPr lang="en-US" altLang="en-US"/>
              <a:t>Twice entered Italy to aid Roman Catholic church</a:t>
            </a:r>
          </a:p>
          <a:p>
            <a:r>
              <a:rPr lang="en-US" altLang="en-US"/>
              <a:t>Otto named emperor of Holy Roman Empire, </a:t>
            </a:r>
            <a:br>
              <a:rPr lang="en-US" altLang="en-US"/>
            </a:br>
            <a:r>
              <a:rPr lang="en-US" altLang="en-US"/>
              <a:t>962 C.E., by Pope John XII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93D7200-2A84-44BD-ACCC-FD9D098BE408}" type="slidenum">
              <a:rPr lang="en-US" altLang="en-US"/>
              <a:pPr eaLnBrk="1" hangingPunct="1"/>
              <a:t>30</a:t>
            </a:fld>
            <a:endParaRPr lang="en-US" altLang="en-US"/>
          </a:p>
        </p:txBody>
      </p:sp>
      <p:sp>
        <p:nvSpPr>
          <p:cNvPr id="10245" name="Footer Placeholder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Copyright © 2015 McGraw-Hill Education. All rights reserved. </a:t>
            </a:r>
            <a:br>
              <a:rPr lang="en-US" altLang="en-US"/>
            </a:br>
            <a:r>
              <a:rPr lang="en-US" altLang="en-US"/>
              <a:t>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45611754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Investiture Contest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946276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en-US" dirty="0"/>
              <a:t>Late eleventh to early twelfth century</a:t>
            </a:r>
          </a:p>
          <a:p>
            <a:pPr eaLnBrk="1" hangingPunct="1"/>
            <a:r>
              <a:rPr lang="en-US" altLang="en-US" dirty="0"/>
              <a:t>Pope Gregory VII (1073–1085) attempted to end practice of lay investiture</a:t>
            </a:r>
          </a:p>
          <a:p>
            <a:pPr lvl="1" eaLnBrk="1" hangingPunct="1"/>
            <a:r>
              <a:rPr lang="en-US" altLang="en-US" dirty="0">
                <a:ea typeface="Arial" panose="020B0604020202020204" pitchFamily="34" charset="0"/>
              </a:rPr>
              <a:t>Excommunicated Emperor Henry IV (1056–1106)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1CB9F36-E2AF-4CEE-BCF3-D4235E518873}" type="slidenum">
              <a:rPr lang="en-US" altLang="en-US"/>
              <a:pPr eaLnBrk="1" hangingPunct="1"/>
              <a:t>31</a:t>
            </a:fld>
            <a:endParaRPr lang="en-US" altLang="en-US"/>
          </a:p>
        </p:txBody>
      </p:sp>
      <p:sp>
        <p:nvSpPr>
          <p:cNvPr id="11269" name="Footer Placeholder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Copyright © 2015 McGraw-Hill Education. All rights reserved. </a:t>
            </a:r>
            <a:br>
              <a:rPr lang="en-US" altLang="en-US"/>
            </a:br>
            <a:r>
              <a:rPr lang="en-US" altLang="en-US"/>
              <a:t>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136163268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Regional Monarchies in France </a:t>
            </a:r>
            <a:br>
              <a:rPr lang="en-US" altLang="en-US"/>
            </a:br>
            <a:r>
              <a:rPr lang="en-US" altLang="en-US"/>
              <a:t>and England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981201"/>
            <a:ext cx="8229600" cy="4149725"/>
          </a:xfrm>
        </p:spPr>
        <p:txBody>
          <a:bodyPr/>
          <a:lstStyle/>
          <a:p>
            <a:r>
              <a:rPr lang="en-US" altLang="en-US"/>
              <a:t>Capetian France</a:t>
            </a:r>
          </a:p>
          <a:p>
            <a:pPr lvl="1"/>
            <a:r>
              <a:rPr lang="en-US" altLang="en-US">
                <a:ea typeface="Arial" panose="020B0604020202020204" pitchFamily="34" charset="0"/>
              </a:rPr>
              <a:t>Last Carolingian Emperor succeeded by Hugh Capet, 987 C.E.</a:t>
            </a:r>
          </a:p>
          <a:p>
            <a:pPr lvl="1"/>
            <a:r>
              <a:rPr lang="en-US" altLang="en-US">
                <a:ea typeface="Arial" panose="020B0604020202020204" pitchFamily="34" charset="0"/>
              </a:rPr>
              <a:t>Slowly expands authority out from Paris</a:t>
            </a:r>
          </a:p>
          <a:p>
            <a:r>
              <a:rPr lang="en-US" altLang="en-US"/>
              <a:t>The Normans</a:t>
            </a:r>
          </a:p>
          <a:p>
            <a:pPr lvl="1"/>
            <a:r>
              <a:rPr lang="en-US" altLang="en-US">
                <a:ea typeface="Arial" panose="020B0604020202020204" pitchFamily="34" charset="0"/>
              </a:rPr>
              <a:t>Invaded England in 1066 under William the Conqueror</a:t>
            </a:r>
          </a:p>
          <a:p>
            <a:pPr lvl="1"/>
            <a:r>
              <a:rPr lang="en-US" altLang="en-US">
                <a:ea typeface="Arial" panose="020B0604020202020204" pitchFamily="34" charset="0"/>
              </a:rPr>
              <a:t>Dominated Angles, Saxons, and other Germanic groups</a:t>
            </a:r>
          </a:p>
          <a:p>
            <a:pPr lvl="1"/>
            <a:endParaRPr lang="en-US" altLang="en-US">
              <a:ea typeface="Arial" panose="020B0604020202020204" pitchFamily="34" charset="0"/>
            </a:endParaRP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8331606-A0B1-4E1F-9194-80289ECC7683}" type="slidenum">
              <a:rPr lang="en-US" altLang="en-US"/>
              <a:pPr eaLnBrk="1" hangingPunct="1"/>
              <a:t>32</a:t>
            </a:fld>
            <a:endParaRPr lang="en-US" altLang="en-US"/>
          </a:p>
        </p:txBody>
      </p:sp>
      <p:sp>
        <p:nvSpPr>
          <p:cNvPr id="13317" name="Footer Placeholder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Copyright © 2015 McGraw-Hill Education. All rights reserved. </a:t>
            </a:r>
            <a:br>
              <a:rPr lang="en-US" altLang="en-US"/>
            </a:br>
            <a:r>
              <a:rPr lang="en-US" altLang="en-US"/>
              <a:t>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526884429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Regional States in Italy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Series of ecclesiastical states, city-states, and principalities</a:t>
            </a:r>
          </a:p>
          <a:p>
            <a:r>
              <a:rPr lang="en-US" altLang="en-US"/>
              <a:t>Papal State directly controlled by Pope, </a:t>
            </a:r>
            <a:br>
              <a:rPr lang="en-US" altLang="en-US"/>
            </a:br>
            <a:r>
              <a:rPr lang="en-US" altLang="en-US"/>
              <a:t>good-sized territory in central Italy</a:t>
            </a:r>
          </a:p>
          <a:p>
            <a:r>
              <a:rPr lang="en-US" altLang="en-US"/>
              <a:t>By twelfth century, city-states increasingly displaced church control in northern Italy</a:t>
            </a:r>
          </a:p>
          <a:p>
            <a:r>
              <a:rPr lang="en-US" altLang="en-US"/>
              <a:t>Norman invasion of southern Italy; Byzantine and Muslim authorities displaced</a:t>
            </a:r>
          </a:p>
          <a:p>
            <a:endParaRPr lang="en-US" altLang="en-US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B14D126-0600-42EF-8732-0E3D9F21A8B3}" type="slidenum">
              <a:rPr lang="en-US" altLang="en-US"/>
              <a:pPr eaLnBrk="1" hangingPunct="1"/>
              <a:t>33</a:t>
            </a:fld>
            <a:endParaRPr lang="en-US" altLang="en-US"/>
          </a:p>
        </p:txBody>
      </p:sp>
      <p:sp>
        <p:nvSpPr>
          <p:cNvPr id="14341" name="Footer Placeholder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Copyright © 2015 McGraw-Hill Education. All rights reserved. </a:t>
            </a:r>
            <a:br>
              <a:rPr lang="en-US" altLang="en-US"/>
            </a:br>
            <a:r>
              <a:rPr lang="en-US" altLang="en-US"/>
              <a:t>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183697072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Regional States in Iberia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Muslims controlled Iberian peninsula from eighth to twelfth century</a:t>
            </a:r>
          </a:p>
          <a:p>
            <a:r>
              <a:rPr lang="en-US" altLang="en-US"/>
              <a:t>From eleventh century on, Christian conquests of Spanish Muslim territories</a:t>
            </a:r>
          </a:p>
          <a:p>
            <a:r>
              <a:rPr lang="en-US" altLang="en-US"/>
              <a:t>Late thirteenth century, Muslims remained only in Granada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088F512-3FEF-4422-BF04-83F6873CFD5B}" type="slidenum">
              <a:rPr lang="en-US" altLang="en-US"/>
              <a:pPr eaLnBrk="1" hangingPunct="1"/>
              <a:t>34</a:t>
            </a:fld>
            <a:endParaRPr lang="en-US" altLang="en-US"/>
          </a:p>
        </p:txBody>
      </p:sp>
      <p:sp>
        <p:nvSpPr>
          <p:cNvPr id="15365" name="Footer Placeholder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Copyright © 2015 McGraw-Hill Education. All rights reserved. </a:t>
            </a:r>
            <a:br>
              <a:rPr lang="en-US" altLang="en-US"/>
            </a:br>
            <a:r>
              <a:rPr lang="en-US" altLang="en-US"/>
              <a:t>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42639831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Growth of the Agricultural Economy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Increasing development of arable lands</a:t>
            </a:r>
          </a:p>
          <a:p>
            <a:pPr lvl="1"/>
            <a:r>
              <a:rPr lang="en-US" altLang="en-US">
                <a:ea typeface="Arial" panose="020B0604020202020204" pitchFamily="34" charset="0"/>
              </a:rPr>
              <a:t>Minimized threat of invading nomads</a:t>
            </a:r>
          </a:p>
          <a:p>
            <a:pPr lvl="1"/>
            <a:r>
              <a:rPr lang="en-US" altLang="en-US">
                <a:ea typeface="Arial" panose="020B0604020202020204" pitchFamily="34" charset="0"/>
              </a:rPr>
              <a:t>Clearing of swamps, forests</a:t>
            </a:r>
          </a:p>
          <a:p>
            <a:r>
              <a:rPr lang="en-US" altLang="en-US"/>
              <a:t>Improved agricultural techniques</a:t>
            </a:r>
          </a:p>
          <a:p>
            <a:pPr lvl="1"/>
            <a:r>
              <a:rPr lang="en-US" altLang="en-US">
                <a:ea typeface="Arial" panose="020B0604020202020204" pitchFamily="34" charset="0"/>
              </a:rPr>
              <a:t>Crop rotation</a:t>
            </a:r>
          </a:p>
          <a:p>
            <a:pPr lvl="1"/>
            <a:r>
              <a:rPr lang="en-US" altLang="en-US">
                <a:ea typeface="Arial" panose="020B0604020202020204" pitchFamily="34" charset="0"/>
              </a:rPr>
              <a:t>New crops, especially beans</a:t>
            </a:r>
          </a:p>
          <a:p>
            <a:pPr lvl="1"/>
            <a:r>
              <a:rPr lang="en-US" altLang="en-US">
                <a:ea typeface="Arial" panose="020B0604020202020204" pitchFamily="34" charset="0"/>
              </a:rPr>
              <a:t>Horseshoes, horse collars (horses faster than oxen)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29BEFA2-68D8-47CC-B656-B6D095C31D5B}" type="slidenum">
              <a:rPr lang="en-US" altLang="en-US"/>
              <a:pPr eaLnBrk="1" hangingPunct="1"/>
              <a:t>35</a:t>
            </a:fld>
            <a:endParaRPr lang="en-US" altLang="en-US"/>
          </a:p>
        </p:txBody>
      </p:sp>
      <p:sp>
        <p:nvSpPr>
          <p:cNvPr id="16389" name="Footer Placeholder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Copyright © 2015 McGraw-Hill Education. All rights reserved. </a:t>
            </a:r>
            <a:br>
              <a:rPr lang="en-US" altLang="en-US"/>
            </a:br>
            <a:r>
              <a:rPr lang="en-US" altLang="en-US"/>
              <a:t>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807420543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European Population Growth, 800–1300 C.E.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idx="1"/>
          </p:nvPr>
        </p:nvGraphicFramePr>
        <p:xfrm>
          <a:off x="1984375" y="1600201"/>
          <a:ext cx="8223250" cy="453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hart" r:id="rId4" imgW="8229552" imgH="4533908" progId="MSGraph.Chart.8">
                  <p:embed followColorScheme="full"/>
                </p:oleObj>
              </mc:Choice>
              <mc:Fallback>
                <p:oleObj name="Chart" r:id="rId4" imgW="8229552" imgH="4533908" progId="MSGraph.Chart.8">
                  <p:embed followColorScheme="full"/>
                  <p:pic>
                    <p:nvPicPr>
                      <p:cNvPr id="102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375" y="1600201"/>
                        <a:ext cx="8223250" cy="453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EE4A2D2-695E-4693-84AC-04C369090C26}" type="slidenum">
              <a:rPr lang="en-US" altLang="en-US"/>
              <a:pPr eaLnBrk="1" hangingPunct="1"/>
              <a:t>36</a:t>
            </a:fld>
            <a:endParaRPr lang="en-US" altLang="en-US"/>
          </a:p>
        </p:txBody>
      </p:sp>
      <p:sp>
        <p:nvSpPr>
          <p:cNvPr id="1029" name="Footer Placeholder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Copyright © 2015 McGraw-Hill Education. All rights reserved. </a:t>
            </a:r>
            <a:br>
              <a:rPr lang="en-US" altLang="en-US"/>
            </a:br>
            <a:r>
              <a:rPr lang="en-US" altLang="en-US"/>
              <a:t>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351584445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Revival of Towns and Trade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Urbanization followed increases in food supply</a:t>
            </a:r>
          </a:p>
          <a:p>
            <a:r>
              <a:rPr lang="en-US" altLang="en-US"/>
              <a:t>Specialization of labor</a:t>
            </a:r>
          </a:p>
          <a:p>
            <a:pPr lvl="1"/>
            <a:r>
              <a:rPr lang="en-US" altLang="en-US">
                <a:ea typeface="Arial" panose="020B0604020202020204" pitchFamily="34" charset="0"/>
              </a:rPr>
              <a:t>Textile production</a:t>
            </a:r>
          </a:p>
          <a:p>
            <a:r>
              <a:rPr lang="en-US" altLang="en-US"/>
              <a:t>Mediterranean trade</a:t>
            </a:r>
          </a:p>
          <a:p>
            <a:pPr lvl="1"/>
            <a:r>
              <a:rPr lang="en-US" altLang="en-US">
                <a:ea typeface="Arial" panose="020B0604020202020204" pitchFamily="34" charset="0"/>
              </a:rPr>
              <a:t>Italy well-positioned for sea trade</a:t>
            </a:r>
          </a:p>
          <a:p>
            <a:pPr lvl="1"/>
            <a:r>
              <a:rPr lang="en-US" altLang="en-US">
                <a:ea typeface="Arial" panose="020B0604020202020204" pitchFamily="34" charset="0"/>
              </a:rPr>
              <a:t>Italian colonies established in major ports of Mediterranean, Black Sea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38D357C-3967-4BC9-ADE7-72B45BD5995A}" type="slidenum">
              <a:rPr lang="en-US" altLang="en-US"/>
              <a:pPr eaLnBrk="1" hangingPunct="1"/>
              <a:t>37</a:t>
            </a:fld>
            <a:endParaRPr lang="en-US" altLang="en-US"/>
          </a:p>
        </p:txBody>
      </p:sp>
      <p:sp>
        <p:nvSpPr>
          <p:cNvPr id="17413" name="Footer Placeholder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Copyright © 2015 McGraw-Hill Education. All rights reserved. </a:t>
            </a:r>
            <a:br>
              <a:rPr lang="en-US" altLang="en-US"/>
            </a:br>
            <a:r>
              <a:rPr lang="en-US" altLang="en-US"/>
              <a:t>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630386247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Hanseatic League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“</a:t>
            </a:r>
            <a:r>
              <a:rPr lang="en-US" altLang="ja-JP"/>
              <a:t>Hansa,</a:t>
            </a:r>
            <a:r>
              <a:rPr lang="ja-JP" altLang="en-US"/>
              <a:t>”</a:t>
            </a:r>
            <a:r>
              <a:rPr lang="en-US" altLang="ja-JP"/>
              <a:t> association of trading cities</a:t>
            </a:r>
          </a:p>
          <a:p>
            <a:pPr eaLnBrk="1" hangingPunct="1"/>
            <a:r>
              <a:rPr lang="en-US" altLang="en-US"/>
              <a:t>Trade in Baltic and North seas</a:t>
            </a:r>
          </a:p>
          <a:p>
            <a:pPr lvl="1" eaLnBrk="1" hangingPunct="1"/>
            <a:r>
              <a:rPr lang="en-US" altLang="en-US">
                <a:ea typeface="Arial" panose="020B0604020202020204" pitchFamily="34" charset="0"/>
              </a:rPr>
              <a:t>Poland, northern Germany, Scandinavia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03B30A9-1170-4E02-A0DD-DDB023CC3123}" type="slidenum">
              <a:rPr lang="en-US" altLang="en-US"/>
              <a:pPr eaLnBrk="1" hangingPunct="1"/>
              <a:t>38</a:t>
            </a:fld>
            <a:endParaRPr lang="en-US" altLang="en-US"/>
          </a:p>
        </p:txBody>
      </p:sp>
      <p:sp>
        <p:nvSpPr>
          <p:cNvPr id="18437" name="Footer Placeholder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Copyright © 2015 McGraw-Hill Education. All rights reserved. </a:t>
            </a:r>
            <a:br>
              <a:rPr lang="en-US" altLang="en-US"/>
            </a:br>
            <a:r>
              <a:rPr lang="en-US" altLang="en-US"/>
              <a:t>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70581544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Major Trade Routes of Medieval Europe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A53EF81-7B3B-45C7-B064-2C0EF64B45CD}" type="slidenum">
              <a:rPr lang="en-US" altLang="en-US"/>
              <a:pPr eaLnBrk="1" hangingPunct="1"/>
              <a:t>39</a:t>
            </a:fld>
            <a:endParaRPr lang="en-US" altLang="en-US"/>
          </a:p>
        </p:txBody>
      </p:sp>
      <p:sp>
        <p:nvSpPr>
          <p:cNvPr id="19460" name="Footer Placeholder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Copyright © 2015 McGraw-Hill Education. All rights reserved. </a:t>
            </a:r>
            <a:br>
              <a:rPr lang="en-US" altLang="en-US"/>
            </a:br>
            <a:r>
              <a:rPr lang="en-US" altLang="en-US"/>
              <a:t>No reproduction or distribution without the prior written consent of McGraw-Hill Education.</a:t>
            </a:r>
          </a:p>
        </p:txBody>
      </p:sp>
      <p:pic>
        <p:nvPicPr>
          <p:cNvPr id="19461" name="Content Placeholder 6" descr="ben0702x_m190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94075" y="1600201"/>
            <a:ext cx="5403850" cy="4530725"/>
          </a:xfrm>
        </p:spPr>
      </p:pic>
    </p:spTree>
    <p:extLst>
      <p:ext uri="{BB962C8B-B14F-4D97-AF65-F5344CB8AC3E}">
        <p14:creationId xmlns:p14="http://schemas.microsoft.com/office/powerpoint/2010/main" val="267598910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2590800" y="762001"/>
            <a:ext cx="502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1828800" y="152400"/>
            <a:ext cx="8458200" cy="65039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Postclassical Britain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b="1" dirty="0">
                <a:latin typeface="Century Gothic" panose="020B0502020202020204" pitchFamily="34" charset="0"/>
              </a:rPr>
              <a:t>The Native Inhabitants were the 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Celts.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b="1" dirty="0">
                <a:latin typeface="Century Gothic" panose="020B0502020202020204" pitchFamily="34" charset="0"/>
              </a:rPr>
              <a:t>Groups who settled on the British Isles included: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latin typeface="Century Gothic" panose="020B0502020202020204" pitchFamily="34" charset="0"/>
              </a:rPr>
              <a:t>	1.  Germanic tribes such as the 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Angles, Saxons, and Jutes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latin typeface="Century Gothic" panose="020B0502020202020204" pitchFamily="34" charset="0"/>
              </a:rPr>
              <a:t>	2.  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Danish and Norman</a:t>
            </a:r>
            <a:r>
              <a:rPr lang="en-US" altLang="en-US" b="1" dirty="0">
                <a:latin typeface="Century Gothic" panose="020B0502020202020204" pitchFamily="34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Vikings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Alfred of </a:t>
            </a:r>
            <a:r>
              <a:rPr lang="en-US" altLang="en-US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Wessex</a:t>
            </a:r>
            <a:r>
              <a:rPr lang="en-US" alt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/Alfred the Great (r. 871 – 899)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latin typeface="Century Gothic" panose="020B0502020202020204" pitchFamily="34" charset="0"/>
              </a:rPr>
              <a:t>	1.  United the Anglo Saxons in order to stop Viking invasions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latin typeface="Century Gothic" panose="020B0502020202020204" pitchFamily="34" charset="0"/>
              </a:rPr>
              <a:t>	2.  Defeated the Danes (Vikings from Denmark)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latin typeface="Century Gothic" panose="020B0502020202020204" pitchFamily="34" charset="0"/>
              </a:rPr>
              <a:t>	3.  Founded schools and hired scholars to translate Latin works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latin typeface="Century Gothic" panose="020B0502020202020204" pitchFamily="34" charset="0"/>
              </a:rPr>
              <a:t>	4.  Commissioned a group of scholars to write a history of 	     	     	     England; this famous work became the </a:t>
            </a:r>
            <a:r>
              <a:rPr lang="en-US" altLang="en-US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Anglo-Saxon 	  	     	     Chronicle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	</a:t>
            </a:r>
            <a:r>
              <a:rPr lang="en-US" altLang="en-US" b="1" dirty="0">
                <a:latin typeface="Century Gothic" panose="020B0502020202020204" pitchFamily="34" charset="0"/>
              </a:rPr>
              <a:t>5.  Anglo-Saxon rulers that succeeded Alfred were weak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latin typeface="Century Gothic" panose="020B0502020202020204" pitchFamily="34" charset="0"/>
              </a:rPr>
              <a:t>	6.  The last Anglo-Saxon king died in 1066 (Edward the Confessor)</a:t>
            </a:r>
            <a:endParaRPr lang="en-US" altLang="en-US" b="1" i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b="1" i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latin typeface="Century Gothic" panose="020B0502020202020204" pitchFamily="34" charset="0"/>
              </a:rPr>
              <a:t>	</a:t>
            </a:r>
          </a:p>
        </p:txBody>
      </p:sp>
      <p:pic>
        <p:nvPicPr>
          <p:cNvPr id="3076" name="Picture 5" descr="MCj043257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7620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3620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Social Change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three estates:</a:t>
            </a:r>
          </a:p>
          <a:p>
            <a:pPr lvl="1" eaLnBrk="1" hangingPunct="1"/>
            <a:r>
              <a:rPr lang="en-US" altLang="en-US">
                <a:ea typeface="Arial" panose="020B0604020202020204" pitchFamily="34" charset="0"/>
              </a:rPr>
              <a:t>Those who pray: clergy</a:t>
            </a:r>
          </a:p>
          <a:p>
            <a:pPr lvl="1" eaLnBrk="1" hangingPunct="1"/>
            <a:r>
              <a:rPr lang="en-US" altLang="en-US">
                <a:ea typeface="Arial" panose="020B0604020202020204" pitchFamily="34" charset="0"/>
              </a:rPr>
              <a:t>Those who fight: knights</a:t>
            </a:r>
          </a:p>
          <a:p>
            <a:pPr lvl="1" eaLnBrk="1" hangingPunct="1"/>
            <a:r>
              <a:rPr lang="en-US" altLang="en-US">
                <a:ea typeface="Arial" panose="020B0604020202020204" pitchFamily="34" charset="0"/>
              </a:rPr>
              <a:t>Those who work: peasants</a:t>
            </a:r>
          </a:p>
          <a:p>
            <a:pPr eaLnBrk="1" hangingPunct="1"/>
            <a:r>
              <a:rPr lang="en-US" altLang="en-US"/>
              <a:t>Oversimplification of complex social reality</a:t>
            </a:r>
          </a:p>
          <a:p>
            <a:pPr lvl="1" eaLnBrk="1" hangingPunct="1"/>
            <a:endParaRPr lang="en-US" altLang="en-US">
              <a:ea typeface="Arial" panose="020B0604020202020204" pitchFamily="34" charset="0"/>
            </a:endParaRP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67A0B8F-D4C4-4714-AACA-02D1D6E29FBB}" type="slidenum">
              <a:rPr lang="en-US" altLang="en-US"/>
              <a:pPr eaLnBrk="1" hangingPunct="1"/>
              <a:t>40</a:t>
            </a:fld>
            <a:endParaRPr lang="en-US" altLang="en-US"/>
          </a:p>
        </p:txBody>
      </p:sp>
      <p:sp>
        <p:nvSpPr>
          <p:cNvPr id="20485" name="Footer Placeholder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Copyright © 2015 McGraw-Hill Education. All rights reserved. </a:t>
            </a:r>
            <a:br>
              <a:rPr lang="en-US" altLang="en-US"/>
            </a:br>
            <a:r>
              <a:rPr lang="en-US" altLang="en-US"/>
              <a:t>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588303805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Guilds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Organizations of merchants, workers, artisans</a:t>
            </a:r>
          </a:p>
          <a:p>
            <a:pPr eaLnBrk="1" hangingPunct="1"/>
            <a:r>
              <a:rPr lang="en-US" altLang="en-US"/>
              <a:t>By thirteenth century, guilds controlled good portion of urban economy</a:t>
            </a:r>
          </a:p>
          <a:p>
            <a:pPr lvl="1" eaLnBrk="1" hangingPunct="1"/>
            <a:r>
              <a:rPr lang="en-US" altLang="en-US">
                <a:ea typeface="Arial" panose="020B0604020202020204" pitchFamily="34" charset="0"/>
              </a:rPr>
              <a:t>Price and quality control</a:t>
            </a:r>
          </a:p>
          <a:p>
            <a:pPr lvl="1" eaLnBrk="1" hangingPunct="1"/>
            <a:r>
              <a:rPr lang="en-US" altLang="en-US">
                <a:ea typeface="Arial" panose="020B0604020202020204" pitchFamily="34" charset="0"/>
              </a:rPr>
              <a:t>Membership</a:t>
            </a:r>
          </a:p>
          <a:p>
            <a:pPr eaLnBrk="1" hangingPunct="1"/>
            <a:r>
              <a:rPr lang="en-US" altLang="en-US"/>
              <a:t>Created social support network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21587D0-B7CD-4E55-923C-A675933BF854}" type="slidenum">
              <a:rPr lang="en-US" altLang="en-US"/>
              <a:pPr eaLnBrk="1" hangingPunct="1"/>
              <a:t>41</a:t>
            </a:fld>
            <a:endParaRPr lang="en-US" altLang="en-US"/>
          </a:p>
        </p:txBody>
      </p:sp>
      <p:sp>
        <p:nvSpPr>
          <p:cNvPr id="24581" name="Footer Placeholder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Copyright © 2015 McGraw-Hill Education. All rights reserved. </a:t>
            </a:r>
            <a:br>
              <a:rPr lang="en-US" altLang="en-US"/>
            </a:br>
            <a:r>
              <a:rPr lang="en-US" altLang="en-US"/>
              <a:t>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991051718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Medieval Expansion of Christian Europe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Reconquista in Spain</a:t>
            </a:r>
          </a:p>
          <a:p>
            <a:r>
              <a:rPr lang="en-US" altLang="en-US" dirty="0"/>
              <a:t>Atlantic and Baltic colonization</a:t>
            </a:r>
          </a:p>
          <a:p>
            <a:pPr lvl="1"/>
            <a:r>
              <a:rPr lang="en-US" altLang="en-US" dirty="0">
                <a:ea typeface="Arial" panose="020B0604020202020204" pitchFamily="34" charset="0"/>
              </a:rPr>
              <a:t>Exploration of North Atlantic Ocean by Scandinavians</a:t>
            </a:r>
          </a:p>
          <a:p>
            <a:pPr lvl="2"/>
            <a:r>
              <a:rPr lang="en-US" altLang="en-US" dirty="0">
                <a:ea typeface="Arial" panose="020B0604020202020204" pitchFamily="34" charset="0"/>
              </a:rPr>
              <a:t>Iceland, Greenland, Vinland (Canada)</a:t>
            </a:r>
          </a:p>
          <a:p>
            <a:pPr lvl="2"/>
            <a:r>
              <a:rPr lang="en-US" altLang="en-US" dirty="0">
                <a:ea typeface="Arial" panose="020B0604020202020204" pitchFamily="34" charset="0"/>
              </a:rPr>
              <a:t>Canadian settlements do not succeed</a:t>
            </a:r>
          </a:p>
          <a:p>
            <a:pPr lvl="1"/>
            <a:r>
              <a:rPr lang="en-US" altLang="en-US" dirty="0">
                <a:ea typeface="Arial" panose="020B0604020202020204" pitchFamily="34" charset="0"/>
              </a:rPr>
              <a:t>Kings of Denmark nominally converted to Christianity; Sweden and Finland followed</a:t>
            </a:r>
          </a:p>
          <a:p>
            <a:pPr lvl="1"/>
            <a:endParaRPr lang="en-US" altLang="en-US" dirty="0">
              <a:ea typeface="Arial" panose="020B0604020202020204" pitchFamily="34" charset="0"/>
            </a:endParaRPr>
          </a:p>
        </p:txBody>
      </p:sp>
      <p:sp>
        <p:nvSpPr>
          <p:cNvPr id="3277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215C781C-C5B5-42AB-A1F0-C7D68174626E}" type="slidenum">
              <a:rPr lang="en-US" altLang="en-US"/>
              <a:pPr eaLnBrk="1" hangingPunct="1"/>
              <a:t>42</a:t>
            </a:fld>
            <a:endParaRPr lang="en-US" altLang="en-US"/>
          </a:p>
        </p:txBody>
      </p:sp>
      <p:sp>
        <p:nvSpPr>
          <p:cNvPr id="32773" name="Footer Placeholder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Copyright © 2015 McGraw-Hill Education. All rights reserved. </a:t>
            </a:r>
            <a:br>
              <a:rPr lang="en-US" altLang="en-US"/>
            </a:br>
            <a:r>
              <a:rPr lang="en-US" altLang="en-US"/>
              <a:t>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566532714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Crusades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Pope Urban II called for liberation of Jerusalem from Muslim control, 1095</a:t>
            </a:r>
          </a:p>
          <a:p>
            <a:pPr lvl="1" eaLnBrk="1" hangingPunct="1"/>
            <a:r>
              <a:rPr lang="en-US" altLang="en-US">
                <a:ea typeface="Arial" panose="020B0604020202020204" pitchFamily="34" charset="0"/>
              </a:rPr>
              <a:t>Council of Clermont</a:t>
            </a:r>
          </a:p>
          <a:p>
            <a:pPr eaLnBrk="1" hangingPunct="1"/>
            <a:r>
              <a:rPr lang="ja-JP" altLang="en-US"/>
              <a:t>“</a:t>
            </a:r>
            <a:r>
              <a:rPr lang="en-US" altLang="ja-JP"/>
              <a:t>Deus vult</a:t>
            </a:r>
            <a:r>
              <a:rPr lang="ja-JP" altLang="en-US"/>
              <a:t>”</a:t>
            </a:r>
            <a:r>
              <a:rPr lang="en-US" altLang="ja-JP"/>
              <a:t>—</a:t>
            </a:r>
            <a:r>
              <a:rPr lang="ja-JP" altLang="en-US"/>
              <a:t>“</a:t>
            </a:r>
            <a:r>
              <a:rPr lang="en-US" altLang="ja-JP"/>
              <a:t>God wills it!</a:t>
            </a:r>
            <a:r>
              <a:rPr lang="ja-JP" altLang="en-US"/>
              <a:t>”</a:t>
            </a:r>
            <a:endParaRPr lang="en-US" altLang="en-US"/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EE550A1-0ED3-4A10-8D33-DF973C4DAA1A}" type="slidenum">
              <a:rPr lang="en-US" altLang="en-US"/>
              <a:pPr eaLnBrk="1" hangingPunct="1"/>
              <a:t>43</a:t>
            </a:fld>
            <a:endParaRPr lang="en-US" altLang="en-US"/>
          </a:p>
        </p:txBody>
      </p:sp>
      <p:sp>
        <p:nvSpPr>
          <p:cNvPr id="35845" name="Footer Placeholder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Copyright © 2015 McGraw-Hill Education. All rights reserved. </a:t>
            </a:r>
            <a:br>
              <a:rPr lang="en-US" altLang="en-US"/>
            </a:br>
            <a:r>
              <a:rPr lang="en-US" altLang="en-US"/>
              <a:t>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675020014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The Medieval Expansion of Europe, </a:t>
            </a:r>
            <a:br>
              <a:rPr lang="en-US" altLang="en-US" sz="3200"/>
            </a:br>
            <a:r>
              <a:rPr lang="en-US" altLang="en-US" sz="3200"/>
              <a:t>1000–1250 C.E.</a:t>
            </a: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7DB6820-4AB6-4EED-BCA2-08A444F0BBF7}" type="slidenum">
              <a:rPr lang="en-US" altLang="en-US"/>
              <a:pPr eaLnBrk="1" hangingPunct="1"/>
              <a:t>44</a:t>
            </a:fld>
            <a:endParaRPr lang="en-US" altLang="en-US"/>
          </a:p>
        </p:txBody>
      </p:sp>
      <p:sp>
        <p:nvSpPr>
          <p:cNvPr id="37892" name="Footer Placeholder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Copyright © 2015 McGraw-Hill Education. All rights reserved. </a:t>
            </a:r>
            <a:br>
              <a:rPr lang="en-US" altLang="en-US"/>
            </a:br>
            <a:r>
              <a:rPr lang="en-US" altLang="en-US"/>
              <a:t>No reproduction or distribution without the prior written consent of McGraw-Hill Education.</a:t>
            </a:r>
          </a:p>
        </p:txBody>
      </p:sp>
      <p:pic>
        <p:nvPicPr>
          <p:cNvPr id="37893" name="Content Placeholder 7" descr="ben0702x_m1903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14689" y="1600201"/>
            <a:ext cx="5762625" cy="4530725"/>
          </a:xfrm>
        </p:spPr>
      </p:pic>
    </p:spTree>
    <p:extLst>
      <p:ext uri="{BB962C8B-B14F-4D97-AF65-F5344CB8AC3E}">
        <p14:creationId xmlns:p14="http://schemas.microsoft.com/office/powerpoint/2010/main" val="159740084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Later Crusades </a:t>
            </a:r>
            <a:br>
              <a:rPr lang="en-US" altLang="en-US"/>
            </a:br>
            <a:r>
              <a:rPr lang="en-US" altLang="en-US"/>
              <a:t>and Their Consequences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946276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en-US"/>
              <a:t>Five crusades by mid-thirteenth century, none successful</a:t>
            </a:r>
          </a:p>
          <a:p>
            <a:pPr eaLnBrk="1" hangingPunct="1"/>
            <a:r>
              <a:rPr lang="en-US" altLang="en-US"/>
              <a:t>Fourth crusade (1202–1204) destroyed Constantinople</a:t>
            </a:r>
          </a:p>
          <a:p>
            <a:pPr eaLnBrk="1" hangingPunct="1"/>
            <a:r>
              <a:rPr lang="en-US" altLang="en-US"/>
              <a:t>Yet crusades provided direct contact with Muslim ideologies, trade</a:t>
            </a:r>
          </a:p>
          <a:p>
            <a:pPr lvl="1" eaLnBrk="1" hangingPunct="1"/>
            <a:r>
              <a:rPr lang="en-US" altLang="en-US">
                <a:ea typeface="Arial" panose="020B0604020202020204" pitchFamily="34" charset="0"/>
              </a:rPr>
              <a:t>Aristotle, </a:t>
            </a:r>
            <a:r>
              <a:rPr lang="ja-JP" altLang="en-US">
                <a:ea typeface="MS PGothic" panose="020B0600070205080204" pitchFamily="34" charset="-128"/>
              </a:rPr>
              <a:t>“</a:t>
            </a:r>
            <a:r>
              <a:rPr lang="en-US" altLang="ja-JP">
                <a:ea typeface="MS PGothic" panose="020B0600070205080204" pitchFamily="34" charset="-128"/>
              </a:rPr>
              <a:t>Arabic</a:t>
            </a:r>
            <a:r>
              <a:rPr lang="ja-JP" altLang="en-US">
                <a:ea typeface="MS PGothic" panose="020B0600070205080204" pitchFamily="34" charset="-128"/>
              </a:rPr>
              <a:t>”</a:t>
            </a:r>
            <a:r>
              <a:rPr lang="en-US" altLang="ja-JP">
                <a:ea typeface="MS PGothic" panose="020B0600070205080204" pitchFamily="34" charset="-128"/>
              </a:rPr>
              <a:t> numerals, paper production</a:t>
            </a:r>
            <a:endParaRPr lang="en-US" altLang="en-US">
              <a:ea typeface="Arial" panose="020B0604020202020204" pitchFamily="34" charset="0"/>
            </a:endParaRPr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62DD026-1A6C-46CD-8464-9D5DFD400D3B}" type="slidenum">
              <a:rPr lang="en-US" altLang="en-US"/>
              <a:pPr eaLnBrk="1" hangingPunct="1"/>
              <a:t>45</a:t>
            </a:fld>
            <a:endParaRPr lang="en-US" altLang="en-US"/>
          </a:p>
        </p:txBody>
      </p:sp>
      <p:sp>
        <p:nvSpPr>
          <p:cNvPr id="38917" name="Footer Placeholder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Copyright © 2015 McGraw-Hill Education. All rights reserved. </a:t>
            </a:r>
            <a:br>
              <a:rPr lang="en-US" altLang="en-US"/>
            </a:br>
            <a:r>
              <a:rPr lang="en-US" altLang="en-US"/>
              <a:t>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2268955221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Chapter 21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Expanding Horizons of </a:t>
            </a:r>
            <a:br>
              <a:rPr lang="en-US" altLang="en-US" sz="4000"/>
            </a:br>
            <a:r>
              <a:rPr lang="en-US" altLang="en-US" sz="4000"/>
              <a:t>Cross-Cultural Interaction</a:t>
            </a:r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E207B14-7D13-4434-98C6-644ADCBAE398}" type="slidenum">
              <a:rPr lang="en-US" altLang="en-US"/>
              <a:pPr eaLnBrk="1" hangingPunct="1"/>
              <a:t>46</a:t>
            </a:fld>
            <a:endParaRPr lang="en-US" altLang="en-US"/>
          </a:p>
        </p:txBody>
      </p:sp>
      <p:sp>
        <p:nvSpPr>
          <p:cNvPr id="5125" name="Footer Placeholder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Copyright © 2015 McGraw-Hill Education. All rights reserved. </a:t>
            </a:r>
            <a:br>
              <a:rPr lang="en-US" altLang="en-US"/>
            </a:br>
            <a:r>
              <a:rPr lang="en-US" altLang="en-US"/>
              <a:t>No reproduction or distribution without the prior written consent of McGraw-Hill Education.</a:t>
            </a:r>
          </a:p>
        </p:txBody>
      </p:sp>
      <p:pic>
        <p:nvPicPr>
          <p:cNvPr id="512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9" y="5486401"/>
            <a:ext cx="657225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8649954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Patterns of Long-Distance Trade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Silk roads</a:t>
            </a:r>
          </a:p>
          <a:p>
            <a:pPr eaLnBrk="1" hangingPunct="1"/>
            <a:r>
              <a:rPr lang="en-US" altLang="en-US"/>
              <a:t>Sea lanes of Indian Ocean basin</a:t>
            </a:r>
          </a:p>
          <a:p>
            <a:pPr eaLnBrk="1" hangingPunct="1"/>
            <a:r>
              <a:rPr lang="en-US" altLang="en-US"/>
              <a:t>Trans-Saharan caravan routes</a:t>
            </a:r>
          </a:p>
          <a:p>
            <a:pPr eaLnBrk="1" hangingPunct="1"/>
            <a:r>
              <a:rPr lang="en-US" altLang="en-US"/>
              <a:t>Development of trading cities, emporia</a:t>
            </a:r>
          </a:p>
          <a:p>
            <a:pPr eaLnBrk="1" hangingPunct="1"/>
            <a:r>
              <a:rPr lang="en-US" altLang="en-US"/>
              <a:t>Local devastation caused by nomadic invasions, but trade network expanded</a:t>
            </a:r>
          </a:p>
          <a:p>
            <a:pPr lvl="1" eaLnBrk="1" hangingPunct="1"/>
            <a:r>
              <a:rPr lang="en-US" altLang="en-US">
                <a:ea typeface="Arial" panose="020B0604020202020204" pitchFamily="34" charset="0"/>
              </a:rPr>
              <a:t>Example: Mongols in China, thirteenth century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84E4024-15A6-4AB5-9CF9-73D881BF5307}" type="slidenum">
              <a:rPr lang="en-US" altLang="en-US"/>
              <a:pPr eaLnBrk="1" hangingPunct="1"/>
              <a:t>47</a:t>
            </a:fld>
            <a:endParaRPr lang="en-US" altLang="en-US"/>
          </a:p>
        </p:txBody>
      </p:sp>
      <p:sp>
        <p:nvSpPr>
          <p:cNvPr id="6149" name="Footer Placeholder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Copyright © 2015 McGraw-Hill Education. All rights reserved. </a:t>
            </a:r>
            <a:br>
              <a:rPr lang="en-US" altLang="en-US"/>
            </a:br>
            <a:r>
              <a:rPr lang="en-US" altLang="en-US"/>
              <a:t>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4147418622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Marco Polo (1253–1324)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 of long-distance travel</a:t>
            </a:r>
          </a:p>
          <a:p>
            <a:pPr eaLnBrk="1" hangingPunct="1"/>
            <a:r>
              <a:rPr lang="en-US" altLang="en-US"/>
              <a:t>Traveled to China with merchant father, uncle</a:t>
            </a:r>
          </a:p>
          <a:p>
            <a:pPr eaLnBrk="1" hangingPunct="1"/>
            <a:r>
              <a:rPr lang="en-US" altLang="en-US"/>
              <a:t>Entered service of Mongol Khubilai Khan</a:t>
            </a:r>
          </a:p>
          <a:p>
            <a:pPr eaLnBrk="1" hangingPunct="1"/>
            <a:r>
              <a:rPr lang="en-US" altLang="en-US"/>
              <a:t>Returned to Venice after 17-year absence</a:t>
            </a:r>
          </a:p>
          <a:p>
            <a:pPr eaLnBrk="1" hangingPunct="1"/>
            <a:r>
              <a:rPr lang="en-US" altLang="en-US"/>
              <a:t>Experiences recorded by fellow prisoner in Venice–Genoa conflict</a:t>
            </a:r>
          </a:p>
          <a:p>
            <a:pPr eaLnBrk="1" hangingPunct="1"/>
            <a:r>
              <a:rPr lang="en-US" altLang="en-US"/>
              <a:t>Great influence on European engagement with </a:t>
            </a:r>
            <a:br>
              <a:rPr lang="en-US" altLang="en-US"/>
            </a:br>
            <a:r>
              <a:rPr lang="en-US" altLang="en-US"/>
              <a:t>Far East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7400827-72C9-4CD3-98C9-2808C735376F}" type="slidenum">
              <a:rPr lang="en-US" altLang="en-US"/>
              <a:pPr eaLnBrk="1" hangingPunct="1"/>
              <a:t>48</a:t>
            </a:fld>
            <a:endParaRPr lang="en-US" altLang="en-US"/>
          </a:p>
        </p:txBody>
      </p:sp>
      <p:sp>
        <p:nvSpPr>
          <p:cNvPr id="7173" name="Footer Placeholder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Copyright © 2015 McGraw-Hill Education. All rights reserved. </a:t>
            </a:r>
            <a:br>
              <a:rPr lang="en-US" altLang="en-US"/>
            </a:br>
            <a:r>
              <a:rPr lang="en-US" altLang="en-US"/>
              <a:t>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2797167716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Ibn Battuta </a:t>
            </a:r>
            <a:r>
              <a:rPr lang="en-US" altLang="en-US" sz="3200"/>
              <a:t>(1304–1369)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Islamic scholar, worked in government positions during extensive travel</a:t>
            </a:r>
          </a:p>
          <a:p>
            <a:pPr eaLnBrk="1" hangingPunct="1"/>
            <a:r>
              <a:rPr lang="en-US" altLang="en-US" dirty="0"/>
              <a:t>In several places he visited, he served as </a:t>
            </a:r>
            <a:r>
              <a:rPr lang="en-US" altLang="en-US" i="1" dirty="0" err="1"/>
              <a:t>qadi</a:t>
            </a:r>
            <a:r>
              <a:rPr lang="en-US" altLang="en-US" dirty="0"/>
              <a:t>, and meted out strict punishments according to </a:t>
            </a:r>
            <a:r>
              <a:rPr lang="en-US" altLang="en-US" i="1" dirty="0"/>
              <a:t>sharia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081BD87-475D-4A7F-A388-857A26D9E3D9}" type="slidenum">
              <a:rPr lang="en-US" altLang="en-US"/>
              <a:pPr eaLnBrk="1" hangingPunct="1"/>
              <a:t>49</a:t>
            </a:fld>
            <a:endParaRPr lang="en-US" altLang="en-US"/>
          </a:p>
        </p:txBody>
      </p:sp>
      <p:sp>
        <p:nvSpPr>
          <p:cNvPr id="11269" name="Footer Placeholder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Copyright © 2015 McGraw-Hill Education. All rights reserved. </a:t>
            </a:r>
            <a:br>
              <a:rPr lang="en-US" altLang="en-US"/>
            </a:br>
            <a:r>
              <a:rPr lang="en-US" altLang="en-US"/>
              <a:t>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274330260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eng75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762000"/>
            <a:ext cx="58102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6610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Travels of Marco Polo and Ibn Battuta</a:t>
            </a: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CE49EB5-FA24-4EC3-82EF-126BEFDD73EA}" type="slidenum">
              <a:rPr lang="en-US" altLang="en-US"/>
              <a:pPr eaLnBrk="1" hangingPunct="1"/>
              <a:t>50</a:t>
            </a:fld>
            <a:endParaRPr lang="en-US" altLang="en-US"/>
          </a:p>
        </p:txBody>
      </p:sp>
      <p:sp>
        <p:nvSpPr>
          <p:cNvPr id="8196" name="Footer Placeholder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Copyright © 2015 McGraw-Hill Education. All rights reserved. </a:t>
            </a:r>
            <a:br>
              <a:rPr lang="en-US" altLang="en-US"/>
            </a:br>
            <a:r>
              <a:rPr lang="en-US" altLang="en-US"/>
              <a:t>No reproduction or distribution without the prior written consent of McGraw-Hill Education.</a:t>
            </a:r>
          </a:p>
        </p:txBody>
      </p:sp>
      <p:pic>
        <p:nvPicPr>
          <p:cNvPr id="8197" name="Content Placeholder 6" descr="ben0702x_m2101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2150" y="1600201"/>
            <a:ext cx="5727700" cy="4530725"/>
          </a:xfrm>
        </p:spPr>
      </p:pic>
    </p:spTree>
    <p:extLst>
      <p:ext uri="{BB962C8B-B14F-4D97-AF65-F5344CB8AC3E}">
        <p14:creationId xmlns:p14="http://schemas.microsoft.com/office/powerpoint/2010/main" val="3326134088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Missionary Campaigns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Sufi missionaries travelled throughout new Muslim territories, 1000–1500 C.E.</a:t>
            </a:r>
          </a:p>
          <a:p>
            <a:pPr eaLnBrk="1" hangingPunct="1"/>
            <a:r>
              <a:rPr lang="en-US" altLang="en-US"/>
              <a:t>Christian missionaries accompanied and followed crusaders</a:t>
            </a:r>
          </a:p>
          <a:p>
            <a:pPr lvl="1" eaLnBrk="1" hangingPunct="1"/>
            <a:r>
              <a:rPr lang="en-US" altLang="en-US">
                <a:ea typeface="Arial" panose="020B0604020202020204" pitchFamily="34" charset="0"/>
              </a:rPr>
              <a:t>Roman Catholic priests travelled east to serve expatriate communities</a:t>
            </a:r>
          </a:p>
          <a:p>
            <a:pPr lvl="1" eaLnBrk="1" hangingPunct="1"/>
            <a:r>
              <a:rPr lang="en-US" altLang="en-US">
                <a:ea typeface="Arial" panose="020B0604020202020204" pitchFamily="34" charset="0"/>
              </a:rPr>
              <a:t>John of Montecorvino travelled to China in 1291</a:t>
            </a:r>
          </a:p>
          <a:p>
            <a:pPr lvl="2" eaLnBrk="1" hangingPunct="1"/>
            <a:r>
              <a:rPr lang="en-US" altLang="en-US">
                <a:ea typeface="Arial" panose="020B0604020202020204" pitchFamily="34" charset="0"/>
              </a:rPr>
              <a:t>Translated Biblical texts; built churches</a:t>
            </a: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9AE133E-5239-42E1-BA21-7AE62FB8E6B1}" type="slidenum">
              <a:rPr lang="en-US" altLang="en-US"/>
              <a:pPr eaLnBrk="1" hangingPunct="1"/>
              <a:t>51</a:t>
            </a:fld>
            <a:endParaRPr lang="en-US" altLang="en-US"/>
          </a:p>
        </p:txBody>
      </p:sp>
      <p:sp>
        <p:nvSpPr>
          <p:cNvPr id="12293" name="Footer Placeholder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Copyright © 2015 McGraw-Hill Education. All rights reserved. </a:t>
            </a:r>
            <a:br>
              <a:rPr lang="en-US" altLang="en-US"/>
            </a:br>
            <a:r>
              <a:rPr lang="en-US" altLang="en-US"/>
              <a:t>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36843045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Cultural Exchanges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Songs and stories—troubadours</a:t>
            </a:r>
          </a:p>
          <a:p>
            <a:pPr eaLnBrk="1" hangingPunct="1"/>
            <a:r>
              <a:rPr lang="en-US" altLang="en-US"/>
              <a:t>European scientists consulted with Muslim and Jewish counterparts on understanding of natural world</a:t>
            </a:r>
          </a:p>
          <a:p>
            <a:pPr eaLnBrk="1" hangingPunct="1"/>
            <a:r>
              <a:rPr lang="en-US" altLang="en-US"/>
              <a:t>Magnetic compass from China 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5681F02-A099-4A47-9AA6-F015E4B99A9E}" type="slidenum">
              <a:rPr lang="en-US" altLang="en-US"/>
              <a:pPr eaLnBrk="1" hangingPunct="1"/>
              <a:t>52</a:t>
            </a:fld>
            <a:endParaRPr lang="en-US" altLang="en-US"/>
          </a:p>
        </p:txBody>
      </p:sp>
      <p:sp>
        <p:nvSpPr>
          <p:cNvPr id="13317" name="Footer Placeholder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Copyright © 2015 McGraw-Hill Education. All rights reserved. </a:t>
            </a:r>
            <a:br>
              <a:rPr lang="en-US" altLang="en-US"/>
            </a:br>
            <a:r>
              <a:rPr lang="en-US" altLang="en-US"/>
              <a:t>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201766099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Spread of Crops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Citrus fruits, Asian rice, cotton</a:t>
            </a:r>
          </a:p>
          <a:p>
            <a:pPr eaLnBrk="1" hangingPunct="1"/>
            <a:r>
              <a:rPr lang="en-US" altLang="en-US"/>
              <a:t>Sugarcane</a:t>
            </a:r>
          </a:p>
          <a:p>
            <a:pPr lvl="1" eaLnBrk="1" hangingPunct="1"/>
            <a:r>
              <a:rPr lang="en-US" altLang="en-US">
                <a:ea typeface="Arial" panose="020B0604020202020204" pitchFamily="34" charset="0"/>
              </a:rPr>
              <a:t>Muslims introduced crystallized sugar to Europeans</a:t>
            </a:r>
          </a:p>
          <a:p>
            <a:pPr lvl="1" eaLnBrk="1" hangingPunct="1"/>
            <a:r>
              <a:rPr lang="en-US" altLang="en-US">
                <a:ea typeface="Arial" panose="020B0604020202020204" pitchFamily="34" charset="0"/>
              </a:rPr>
              <a:t>Demand increased rapidly</a:t>
            </a:r>
          </a:p>
          <a:p>
            <a:pPr lvl="1" eaLnBrk="1" hangingPunct="1"/>
            <a:r>
              <a:rPr lang="en-US" altLang="en-US">
                <a:ea typeface="Arial" panose="020B0604020202020204" pitchFamily="34" charset="0"/>
              </a:rPr>
              <a:t>Europeans used Muslim precedent of having large populations of slaves work on sugarcane plantations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CB686E1-AE36-4CB2-B2E9-1BABF5BE6B5C}" type="slidenum">
              <a:rPr lang="en-US" altLang="en-US"/>
              <a:pPr eaLnBrk="1" hangingPunct="1"/>
              <a:t>53</a:t>
            </a:fld>
            <a:endParaRPr lang="en-US" altLang="en-US"/>
          </a:p>
        </p:txBody>
      </p:sp>
      <p:sp>
        <p:nvSpPr>
          <p:cNvPr id="14341" name="Footer Placeholder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Copyright © 2015 McGraw-Hill Education. All rights reserved. </a:t>
            </a:r>
            <a:br>
              <a:rPr lang="en-US" altLang="en-US"/>
            </a:br>
            <a:r>
              <a:rPr lang="en-US" altLang="en-US"/>
              <a:t>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4185142007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Gunpowder Technologies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Muslims, Mongols spread gunpowder</a:t>
            </a:r>
          </a:p>
          <a:p>
            <a:pPr eaLnBrk="1" hangingPunct="1"/>
            <a:r>
              <a:rPr lang="en-US" altLang="en-US"/>
              <a:t>Technology reached Europe by mid-thirteenth century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311886E-1E0F-4C76-A3DA-968B418CFF6F}" type="slidenum">
              <a:rPr lang="en-US" altLang="en-US"/>
              <a:pPr eaLnBrk="1" hangingPunct="1"/>
              <a:t>54</a:t>
            </a:fld>
            <a:endParaRPr lang="en-US" altLang="en-US"/>
          </a:p>
        </p:txBody>
      </p:sp>
      <p:sp>
        <p:nvSpPr>
          <p:cNvPr id="15365" name="Footer Placeholder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Copyright © 2015 McGraw-Hill Education. All rights reserved. </a:t>
            </a:r>
            <a:br>
              <a:rPr lang="en-US" altLang="en-US"/>
            </a:br>
            <a:r>
              <a:rPr lang="en-US" altLang="en-US"/>
              <a:t>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811899492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Crisis and Recovery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“</a:t>
            </a:r>
            <a:r>
              <a:rPr lang="en-US" altLang="ja-JP"/>
              <a:t>Little ice age,</a:t>
            </a:r>
            <a:r>
              <a:rPr lang="ja-JP" altLang="en-US"/>
              <a:t>”</a:t>
            </a:r>
            <a:r>
              <a:rPr lang="en-US" altLang="ja-JP"/>
              <a:t> ca. 1300 C.E.</a:t>
            </a:r>
          </a:p>
          <a:p>
            <a:pPr lvl="1" eaLnBrk="1" hangingPunct="1"/>
            <a:r>
              <a:rPr lang="en-US" altLang="en-US">
                <a:ea typeface="Arial" panose="020B0604020202020204" pitchFamily="34" charset="0"/>
              </a:rPr>
              <a:t>Decline of agricultural output led to widespread famine</a:t>
            </a:r>
          </a:p>
          <a:p>
            <a:pPr eaLnBrk="1" hangingPunct="1"/>
            <a:r>
              <a:rPr lang="en-US" altLang="en-US"/>
              <a:t>Bubonic plague spread from southwest China</a:t>
            </a:r>
          </a:p>
          <a:p>
            <a:pPr lvl="1" eaLnBrk="1" hangingPunct="1"/>
            <a:r>
              <a:rPr lang="en-US" altLang="en-US">
                <a:ea typeface="Arial" panose="020B0604020202020204" pitchFamily="34" charset="0"/>
              </a:rPr>
              <a:t>Carried by fleas on rodents</a:t>
            </a:r>
          </a:p>
          <a:p>
            <a:pPr lvl="1" eaLnBrk="1" hangingPunct="1"/>
            <a:r>
              <a:rPr lang="en-US" altLang="en-US">
                <a:ea typeface="Arial" panose="020B0604020202020204" pitchFamily="34" charset="0"/>
              </a:rPr>
              <a:t>Mongol campaigns spread disease to Chinese interior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203D55DC-8F16-4DF5-956D-79ECC367B68A}" type="slidenum">
              <a:rPr lang="en-US" altLang="en-US"/>
              <a:pPr eaLnBrk="1" hangingPunct="1"/>
              <a:t>55</a:t>
            </a:fld>
            <a:endParaRPr lang="en-US" altLang="en-US"/>
          </a:p>
        </p:txBody>
      </p:sp>
      <p:sp>
        <p:nvSpPr>
          <p:cNvPr id="16389" name="Footer Placeholder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Copyright © 2015 McGraw-Hill Education. All rights reserved. </a:t>
            </a:r>
            <a:br>
              <a:rPr lang="en-US" altLang="en-US"/>
            </a:br>
            <a:r>
              <a:rPr lang="en-US" altLang="en-US"/>
              <a:t>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114826026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Spread of Plague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Mongols, merchants, travelers spread disease west</a:t>
            </a:r>
          </a:p>
          <a:p>
            <a:pPr lvl="1" eaLnBrk="1" hangingPunct="1"/>
            <a:r>
              <a:rPr lang="en-US" altLang="en-US" dirty="0">
                <a:ea typeface="Arial" panose="020B0604020202020204" pitchFamily="34" charset="0"/>
              </a:rPr>
              <a:t>1346, Black Sea ports</a:t>
            </a:r>
          </a:p>
          <a:p>
            <a:pPr lvl="1" eaLnBrk="1" hangingPunct="1"/>
            <a:r>
              <a:rPr lang="en-US" altLang="en-US" dirty="0">
                <a:ea typeface="Arial" panose="020B0604020202020204" pitchFamily="34" charset="0"/>
              </a:rPr>
              <a:t>1347, Mediterranean ports</a:t>
            </a:r>
          </a:p>
          <a:p>
            <a:pPr lvl="1" eaLnBrk="1" hangingPunct="1"/>
            <a:r>
              <a:rPr lang="en-US" altLang="en-US" dirty="0">
                <a:ea typeface="Arial" panose="020B0604020202020204" pitchFamily="34" charset="0"/>
              </a:rPr>
              <a:t>1348, western Europe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Inflamed and discolored lymph nodes in neck, armpits, groin area: buboes, hence </a:t>
            </a:r>
            <a:r>
              <a:rPr lang="en-US" altLang="en-US" i="1" dirty="0"/>
              <a:t>bubonic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60–70% mortality rate, within days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Extreme northern climates less affected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AD4F7CD-F791-456A-84D7-1C36841009A4}" type="slidenum">
              <a:rPr lang="en-US" altLang="en-US"/>
              <a:pPr eaLnBrk="1" hangingPunct="1"/>
              <a:t>56</a:t>
            </a:fld>
            <a:endParaRPr lang="en-US" altLang="en-US"/>
          </a:p>
        </p:txBody>
      </p:sp>
      <p:sp>
        <p:nvSpPr>
          <p:cNvPr id="17413" name="Footer Placeholder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Copyright © 2015 McGraw-Hill Education. All rights reserved. </a:t>
            </a:r>
            <a:br>
              <a:rPr lang="en-US" altLang="en-US"/>
            </a:br>
            <a:r>
              <a:rPr lang="en-US" altLang="en-US"/>
              <a:t>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4156896403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Social and Economic Effects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Massive labor shortage</a:t>
            </a:r>
          </a:p>
          <a:p>
            <a:pPr eaLnBrk="1" hangingPunct="1"/>
            <a:r>
              <a:rPr lang="en-US" altLang="en-US"/>
              <a:t>Demand for higher wages</a:t>
            </a:r>
          </a:p>
          <a:p>
            <a:pPr eaLnBrk="1" hangingPunct="1"/>
            <a:r>
              <a:rPr lang="en-US" altLang="en-US"/>
              <a:t>Population movements</a:t>
            </a:r>
          </a:p>
          <a:p>
            <a:pPr eaLnBrk="1" hangingPunct="1"/>
            <a:r>
              <a:rPr lang="en-US" altLang="en-US"/>
              <a:t>Governments attempted to freeze wages, stop serf movements</a:t>
            </a:r>
          </a:p>
          <a:p>
            <a:pPr lvl="1" eaLnBrk="1" hangingPunct="1"/>
            <a:r>
              <a:rPr lang="en-US" altLang="en-US">
                <a:ea typeface="Arial" panose="020B0604020202020204" pitchFamily="34" charset="0"/>
              </a:rPr>
              <a:t>Riots resulted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AB6B2B5-427F-4443-9262-3AEDACB51D7C}" type="slidenum">
              <a:rPr lang="en-US" altLang="en-US"/>
              <a:pPr eaLnBrk="1" hangingPunct="1"/>
              <a:t>57</a:t>
            </a:fld>
            <a:endParaRPr lang="en-US" altLang="en-US"/>
          </a:p>
        </p:txBody>
      </p:sp>
      <p:sp>
        <p:nvSpPr>
          <p:cNvPr id="18437" name="Footer Placeholder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Copyright © 2015 McGraw-Hill Education. All rights reserved. </a:t>
            </a:r>
            <a:br>
              <a:rPr lang="en-US" altLang="en-US"/>
            </a:br>
            <a:r>
              <a:rPr lang="en-US" altLang="en-US"/>
              <a:t>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419128853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Recovery in China: </a:t>
            </a:r>
            <a:br>
              <a:rPr lang="en-US" altLang="en-US"/>
            </a:br>
            <a:r>
              <a:rPr lang="en-US" altLang="en-US"/>
              <a:t>The Ming Dynasty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946276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en-US"/>
              <a:t>Collapse of Yuan dynasty, 1368</a:t>
            </a:r>
          </a:p>
          <a:p>
            <a:pPr lvl="1" eaLnBrk="1" hangingPunct="1"/>
            <a:r>
              <a:rPr lang="en-US" altLang="en-US">
                <a:ea typeface="Arial" panose="020B0604020202020204" pitchFamily="34" charset="0"/>
              </a:rPr>
              <a:t>Departure of Mongols</a:t>
            </a:r>
          </a:p>
          <a:p>
            <a:pPr eaLnBrk="1" hangingPunct="1"/>
            <a:r>
              <a:rPr lang="en-US" altLang="en-US"/>
              <a:t>Emperor Hongwu</a:t>
            </a:r>
          </a:p>
          <a:p>
            <a:pPr lvl="1" eaLnBrk="1" hangingPunct="1"/>
            <a:r>
              <a:rPr lang="en-US" altLang="en-US">
                <a:ea typeface="Arial" panose="020B0604020202020204" pitchFamily="34" charset="0"/>
              </a:rPr>
              <a:t>Impoverished orphan raised by Buddhist monks; worked through military ranks</a:t>
            </a:r>
          </a:p>
          <a:p>
            <a:pPr lvl="1" eaLnBrk="1" hangingPunct="1"/>
            <a:r>
              <a:rPr lang="en-US" altLang="en-US">
                <a:ea typeface="Arial" panose="020B0604020202020204" pitchFamily="34" charset="0"/>
              </a:rPr>
              <a:t>Proclaimed new Ming (</a:t>
            </a:r>
            <a:r>
              <a:rPr lang="ja-JP" altLang="en-US">
                <a:ea typeface="MS PGothic" panose="020B0600070205080204" pitchFamily="34" charset="-128"/>
              </a:rPr>
              <a:t>“</a:t>
            </a:r>
            <a:r>
              <a:rPr lang="en-US" altLang="ja-JP">
                <a:ea typeface="MS PGothic" panose="020B0600070205080204" pitchFamily="34" charset="-128"/>
              </a:rPr>
              <a:t>brilliant</a:t>
            </a:r>
            <a:r>
              <a:rPr lang="ja-JP" altLang="en-US">
                <a:ea typeface="MS PGothic" panose="020B0600070205080204" pitchFamily="34" charset="-128"/>
              </a:rPr>
              <a:t>”</a:t>
            </a:r>
            <a:r>
              <a:rPr lang="en-US" altLang="ja-JP">
                <a:ea typeface="MS PGothic" panose="020B0600070205080204" pitchFamily="34" charset="-128"/>
              </a:rPr>
              <a:t>) dynasty, </a:t>
            </a:r>
            <a:br>
              <a:rPr lang="en-US" altLang="ja-JP">
                <a:ea typeface="MS PGothic" panose="020B0600070205080204" pitchFamily="34" charset="-128"/>
              </a:rPr>
            </a:br>
            <a:r>
              <a:rPr lang="en-US" altLang="ja-JP">
                <a:ea typeface="MS PGothic" panose="020B0600070205080204" pitchFamily="34" charset="-128"/>
              </a:rPr>
              <a:t>1368–1644</a:t>
            </a:r>
            <a:endParaRPr lang="en-US" altLang="en-US">
              <a:ea typeface="Arial" panose="020B0604020202020204" pitchFamily="34" charset="0"/>
            </a:endParaRP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25CF5F01-31E4-4D49-8929-FBFDADF87D86}" type="slidenum">
              <a:rPr lang="en-US" altLang="en-US"/>
              <a:pPr eaLnBrk="1" hangingPunct="1"/>
              <a:t>58</a:t>
            </a:fld>
            <a:endParaRPr lang="en-US" altLang="en-US"/>
          </a:p>
        </p:txBody>
      </p:sp>
      <p:sp>
        <p:nvSpPr>
          <p:cNvPr id="19461" name="Footer Placeholder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Copyright © 2015 McGraw-Hill Education. All rights reserved. </a:t>
            </a:r>
            <a:br>
              <a:rPr lang="en-US" altLang="en-US"/>
            </a:br>
            <a:r>
              <a:rPr lang="en-US" altLang="en-US"/>
              <a:t>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2671822891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Ming Centralization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Reestablishment of Confucian educational system</a:t>
            </a:r>
          </a:p>
          <a:p>
            <a:r>
              <a:rPr lang="en-US" altLang="en-US"/>
              <a:t>Execution of minister suspected of treason, beginning tradition of direct rule by emperor</a:t>
            </a:r>
          </a:p>
          <a:p>
            <a:r>
              <a:rPr lang="en-US" altLang="en-US"/>
              <a:t>Reliance on emissaries called mandarins</a:t>
            </a:r>
          </a:p>
          <a:p>
            <a:r>
              <a:rPr lang="en-US" altLang="en-US"/>
              <a:t>Heavy reliance on eunuchs</a:t>
            </a:r>
          </a:p>
          <a:p>
            <a:pPr lvl="1"/>
            <a:r>
              <a:rPr lang="en-US" altLang="en-US">
                <a:ea typeface="Arial" panose="020B0604020202020204" pitchFamily="34" charset="0"/>
              </a:rPr>
              <a:t>Could not build hereditary power base</a:t>
            </a:r>
          </a:p>
          <a:p>
            <a:r>
              <a:rPr lang="en-US" altLang="en-US"/>
              <a:t>Centralized structure lasted through Qing dynasty to 1911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2466FC9-D5F3-41F0-A88E-55F8CD5F9079}" type="slidenum">
              <a:rPr lang="en-US" altLang="en-US"/>
              <a:pPr eaLnBrk="1" hangingPunct="1"/>
              <a:t>59</a:t>
            </a:fld>
            <a:endParaRPr lang="en-US" altLang="en-US"/>
          </a:p>
        </p:txBody>
      </p:sp>
      <p:sp>
        <p:nvSpPr>
          <p:cNvPr id="20485" name="Footer Placeholder 5"/>
          <p:cNvSpPr>
            <a:spLocks noGrp="1"/>
          </p:cNvSpPr>
          <p:nvPr>
            <p:ph type="ftr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Copyright © 2015 McGraw-Hill Education. All rights reserved. </a:t>
            </a:r>
            <a:br>
              <a:rPr lang="en-US" altLang="en-US"/>
            </a:br>
            <a:r>
              <a:rPr lang="en-US" altLang="en-US"/>
              <a:t>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9854353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2057400" y="604839"/>
            <a:ext cx="8001000" cy="50498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b="1">
                <a:solidFill>
                  <a:srgbClr val="FF0000"/>
                </a:solidFill>
                <a:latin typeface="Century Gothic" panose="020B0502020202020204" pitchFamily="34" charset="0"/>
              </a:rPr>
              <a:t>William the Conqueror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Century Gothic" panose="020B0502020202020204" pitchFamily="34" charset="0"/>
              </a:rPr>
              <a:t>	1.  </a:t>
            </a:r>
            <a:r>
              <a:rPr lang="en-US" altLang="en-US" b="1">
                <a:solidFill>
                  <a:srgbClr val="FF0000"/>
                </a:solidFill>
                <a:latin typeface="Century Gothic" panose="020B0502020202020204" pitchFamily="34" charset="0"/>
              </a:rPr>
              <a:t>Duke of Normandy (Normandy is located along the coast 	     of France)</a:t>
            </a:r>
            <a:r>
              <a:rPr lang="en-US" altLang="en-US" b="1">
                <a:latin typeface="Century Gothic" panose="020B0502020202020204" pitchFamily="34" charset="0"/>
              </a:rPr>
              <a:t>; cousin of the last Anglo-Saxon King and a 	 	     vassal of the French king.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Century Gothic" panose="020B0502020202020204" pitchFamily="34" charset="0"/>
              </a:rPr>
              <a:t>	2.  William invaded England in </a:t>
            </a:r>
            <a:r>
              <a:rPr lang="en-US" altLang="en-US" b="1">
                <a:solidFill>
                  <a:srgbClr val="FF0000"/>
                </a:solidFill>
                <a:latin typeface="Century Gothic" panose="020B0502020202020204" pitchFamily="34" charset="0"/>
              </a:rPr>
              <a:t>1066 </a:t>
            </a:r>
            <a:r>
              <a:rPr lang="en-US" altLang="en-US" b="1">
                <a:latin typeface="Century Gothic" panose="020B0502020202020204" pitchFamily="34" charset="0"/>
              </a:rPr>
              <a:t>and defeated the Anglo- 	      Saxons at the </a:t>
            </a:r>
            <a:r>
              <a:rPr lang="en-US" altLang="en-US" b="1">
                <a:solidFill>
                  <a:srgbClr val="FF0000"/>
                </a:solidFill>
                <a:latin typeface="Century Gothic" panose="020B0502020202020204" pitchFamily="34" charset="0"/>
              </a:rPr>
              <a:t>Battle of Hastings.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Century Gothic" panose="020B0502020202020204" pitchFamily="34" charset="0"/>
              </a:rPr>
              <a:t>	3.  As king of England William had a French speaking 	     	     court and advisors.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Century Gothic" panose="020B0502020202020204" pitchFamily="34" charset="0"/>
              </a:rPr>
              <a:t>	4.  William assessed the wealth of his new kingdom by 	  	     ordering a census in 1086.  This became the famous 	 	     </a:t>
            </a:r>
            <a:r>
              <a:rPr lang="en-US" altLang="en-US" b="1" i="1">
                <a:solidFill>
                  <a:srgbClr val="FF0000"/>
                </a:solidFill>
                <a:latin typeface="Century Gothic" panose="020B0502020202020204" pitchFamily="34" charset="0"/>
              </a:rPr>
              <a:t>Domesday Book.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Century Gothic" panose="020B0502020202020204" pitchFamily="34" charset="0"/>
              </a:rPr>
              <a:t>	5.  Norman-French and Anglo-Saxon cultures and customs 	     blended over the next 300 years of Norman rule in England.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Century Gothic" panose="020B0502020202020204" pitchFamily="34" charset="0"/>
              </a:rPr>
              <a:t>	6.  Norman rule marked the beginning of the strengthening of 	     the English monarchy.</a:t>
            </a:r>
          </a:p>
        </p:txBody>
      </p:sp>
      <p:pic>
        <p:nvPicPr>
          <p:cNvPr id="6147" name="Picture 4" descr="MCj043257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286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5541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1828800" y="204789"/>
            <a:ext cx="8458200" cy="62817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b="1">
                <a:latin typeface="Century Gothic" panose="020B0502020202020204" pitchFamily="34" charset="0"/>
              </a:rPr>
              <a:t>William’s Heirs (</a:t>
            </a:r>
            <a:r>
              <a:rPr lang="en-US" altLang="en-US" b="1">
                <a:solidFill>
                  <a:srgbClr val="FF0000"/>
                </a:solidFill>
                <a:latin typeface="Century Gothic" panose="020B0502020202020204" pitchFamily="34" charset="0"/>
              </a:rPr>
              <a:t>Plantagenets</a:t>
            </a:r>
            <a:r>
              <a:rPr lang="en-US" altLang="en-US" b="1">
                <a:latin typeface="Century Gothic" panose="020B0502020202020204" pitchFamily="34" charset="0"/>
              </a:rPr>
              <a:t>)</a:t>
            </a:r>
          </a:p>
          <a:p>
            <a:pPr eaLnBrk="1" hangingPunct="1"/>
            <a:r>
              <a:rPr lang="en-US" altLang="en-US" b="1">
                <a:latin typeface="Century Gothic" panose="020B0502020202020204" pitchFamily="34" charset="0"/>
              </a:rPr>
              <a:t>	1.  Henry I – created a treasury for collected taxes (</a:t>
            </a:r>
            <a:r>
              <a:rPr lang="en-US" altLang="en-US" b="1">
                <a:solidFill>
                  <a:srgbClr val="FF0000"/>
                </a:solidFill>
                <a:latin typeface="Century Gothic" panose="020B0502020202020204" pitchFamily="34" charset="0"/>
              </a:rPr>
              <a:t>exchequer</a:t>
            </a:r>
            <a:r>
              <a:rPr lang="en-US" altLang="en-US" b="1">
                <a:latin typeface="Century Gothic" panose="020B0502020202020204" pitchFamily="34" charset="0"/>
              </a:rPr>
              <a:t>)</a:t>
            </a:r>
          </a:p>
          <a:p>
            <a:pPr eaLnBrk="1" hangingPunct="1"/>
            <a:r>
              <a:rPr lang="en-US" altLang="en-US" b="1">
                <a:latin typeface="Century Gothic" panose="020B0502020202020204" pitchFamily="34" charset="0"/>
              </a:rPr>
              <a:t>	2.  Henry II – set up a </a:t>
            </a:r>
            <a:r>
              <a:rPr lang="en-US" altLang="en-US" b="1">
                <a:solidFill>
                  <a:srgbClr val="FF0000"/>
                </a:solidFill>
                <a:latin typeface="Century Gothic" panose="020B0502020202020204" pitchFamily="34" charset="0"/>
              </a:rPr>
              <a:t>common law</a:t>
            </a:r>
            <a:r>
              <a:rPr lang="en-US" altLang="en-US" b="1">
                <a:latin typeface="Century Gothic" panose="020B0502020202020204" pitchFamily="34" charset="0"/>
              </a:rPr>
              <a:t> system</a:t>
            </a:r>
          </a:p>
          <a:p>
            <a:pPr eaLnBrk="1" hangingPunct="1"/>
            <a:r>
              <a:rPr lang="en-US" altLang="en-US" b="1">
                <a:latin typeface="Century Gothic" panose="020B0502020202020204" pitchFamily="34" charset="0"/>
              </a:rPr>
              <a:t>		     - powerful wife </a:t>
            </a:r>
            <a:r>
              <a:rPr lang="en-US" altLang="en-US" b="1">
                <a:solidFill>
                  <a:srgbClr val="FF0000"/>
                </a:solidFill>
                <a:latin typeface="Century Gothic" panose="020B0502020202020204" pitchFamily="34" charset="0"/>
              </a:rPr>
              <a:t>Eleanor of Aquitaine</a:t>
            </a:r>
            <a:r>
              <a:rPr lang="en-US" altLang="en-US" b="1">
                <a:latin typeface="Century Gothic" panose="020B0502020202020204" pitchFamily="34" charset="0"/>
              </a:rPr>
              <a:t> brought French 		       	       lands to the English Kingdom</a:t>
            </a:r>
          </a:p>
          <a:p>
            <a:pPr eaLnBrk="1" hangingPunct="1"/>
            <a:r>
              <a:rPr lang="en-US" altLang="en-US" b="1">
                <a:latin typeface="Century Gothic" panose="020B0502020202020204" pitchFamily="34" charset="0"/>
              </a:rPr>
              <a:t>		     - famous sons </a:t>
            </a:r>
            <a:r>
              <a:rPr lang="en-US" altLang="en-US" b="1">
                <a:solidFill>
                  <a:srgbClr val="FF0000"/>
                </a:solidFill>
                <a:latin typeface="Century Gothic" panose="020B0502020202020204" pitchFamily="34" charset="0"/>
              </a:rPr>
              <a:t>Richard the Lionheart</a:t>
            </a:r>
            <a:r>
              <a:rPr lang="en-US" altLang="en-US" b="1">
                <a:latin typeface="Century Gothic" panose="020B0502020202020204" pitchFamily="34" charset="0"/>
              </a:rPr>
              <a:t> and </a:t>
            </a:r>
            <a:r>
              <a:rPr lang="en-US" altLang="en-US" b="1">
                <a:solidFill>
                  <a:srgbClr val="FF0000"/>
                </a:solidFill>
                <a:latin typeface="Century Gothic" panose="020B0502020202020204" pitchFamily="34" charset="0"/>
              </a:rPr>
              <a:t>John</a:t>
            </a:r>
            <a:r>
              <a:rPr lang="en-US" altLang="en-US" b="1">
                <a:latin typeface="Century Gothic" panose="020B0502020202020204" pitchFamily="34" charset="0"/>
              </a:rPr>
              <a:t> would 		        	       become kings</a:t>
            </a:r>
          </a:p>
          <a:p>
            <a:pPr eaLnBrk="1" hangingPunct="1"/>
            <a:r>
              <a:rPr lang="en-US" altLang="en-US" b="1">
                <a:latin typeface="Century Gothic" panose="020B0502020202020204" pitchFamily="34" charset="0"/>
              </a:rPr>
              <a:t>		     - The attempts of Henry II to regulate the Church led to 		      	       a famous scandal: the assassination of the 	   	                     	                     Archbishop of Canterbury </a:t>
            </a:r>
            <a:r>
              <a:rPr lang="en-US" altLang="en-US" b="1">
                <a:solidFill>
                  <a:srgbClr val="FF0000"/>
                </a:solidFill>
                <a:latin typeface="Century Gothic" panose="020B0502020202020204" pitchFamily="34" charset="0"/>
              </a:rPr>
              <a:t>Thomas Beckett</a:t>
            </a:r>
          </a:p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Century Gothic" panose="020B0502020202020204" pitchFamily="34" charset="0"/>
              </a:rPr>
              <a:t>	</a:t>
            </a:r>
            <a:r>
              <a:rPr lang="en-US" altLang="en-US" b="1">
                <a:latin typeface="Century Gothic" panose="020B0502020202020204" pitchFamily="34" charset="0"/>
              </a:rPr>
              <a:t>3.  Richard the Lionheart – fought in the Third Crusade</a:t>
            </a:r>
          </a:p>
          <a:p>
            <a:pPr eaLnBrk="1" hangingPunct="1"/>
            <a:r>
              <a:rPr lang="en-US" altLang="en-US" b="1">
                <a:latin typeface="Century Gothic" panose="020B0502020202020204" pitchFamily="34" charset="0"/>
              </a:rPr>
              <a:t>	4.  King John – lost lands to the French, was excommunicated by 	    	     the pope, and was forced to sign the </a:t>
            </a:r>
            <a:r>
              <a:rPr lang="en-US" altLang="en-US" b="1">
                <a:solidFill>
                  <a:srgbClr val="FF0000"/>
                </a:solidFill>
                <a:latin typeface="Century Gothic" panose="020B0502020202020204" pitchFamily="34" charset="0"/>
              </a:rPr>
              <a:t>Magna Carta</a:t>
            </a:r>
            <a:r>
              <a:rPr lang="en-US" altLang="en-US" b="1">
                <a:latin typeface="Century Gothic" panose="020B0502020202020204" pitchFamily="34" charset="0"/>
              </a:rPr>
              <a:t> by English 	    	     nobles</a:t>
            </a:r>
          </a:p>
          <a:p>
            <a:pPr eaLnBrk="1" hangingPunct="1"/>
            <a:endParaRPr lang="en-US" altLang="en-US" b="1">
              <a:latin typeface="Century Gothic" panose="020B0502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en-US" b="1">
                <a:latin typeface="Century Gothic" panose="020B0502020202020204" pitchFamily="34" charset="0"/>
              </a:rPr>
              <a:t>The Magna Carta  was a landmark in history because it was the first step in limiting the power of the monarchy in England.</a:t>
            </a:r>
          </a:p>
          <a:p>
            <a:pPr lvl="1" eaLnBrk="1" hangingPunct="1"/>
            <a:r>
              <a:rPr lang="en-US" altLang="en-US" b="1">
                <a:latin typeface="Century Gothic" panose="020B0502020202020204" pitchFamily="34" charset="0"/>
              </a:rPr>
              <a:t>	1.  </a:t>
            </a:r>
            <a:r>
              <a:rPr lang="en-US" altLang="en-US" b="1">
                <a:solidFill>
                  <a:srgbClr val="FF0000"/>
                </a:solidFill>
                <a:latin typeface="Century Gothic" panose="020B0502020202020204" pitchFamily="34" charset="0"/>
              </a:rPr>
              <a:t>Due process of law</a:t>
            </a:r>
          </a:p>
          <a:p>
            <a:pPr lvl="1" eaLnBrk="1" hangingPunct="1"/>
            <a:r>
              <a:rPr lang="en-US" altLang="en-US" b="1">
                <a:latin typeface="Century Gothic" panose="020B0502020202020204" pitchFamily="34" charset="0"/>
              </a:rPr>
              <a:t>	2.  Right to jury trial</a:t>
            </a:r>
          </a:p>
          <a:p>
            <a:pPr lvl="1" eaLnBrk="1" hangingPunct="1"/>
            <a:r>
              <a:rPr lang="en-US" altLang="en-US" b="1">
                <a:latin typeface="Century Gothic" panose="020B0502020202020204" pitchFamily="34" charset="0"/>
              </a:rPr>
              <a:t>	3.  Beginning of the </a:t>
            </a:r>
            <a:r>
              <a:rPr lang="en-US" altLang="en-US" b="1">
                <a:solidFill>
                  <a:srgbClr val="FF0000"/>
                </a:solidFill>
                <a:latin typeface="Century Gothic" panose="020B0502020202020204" pitchFamily="34" charset="0"/>
              </a:rPr>
              <a:t>parliamentary system</a:t>
            </a:r>
            <a:r>
              <a:rPr lang="en-US" altLang="en-US" b="1">
                <a:latin typeface="Century Gothic" panose="020B0502020202020204" pitchFamily="34" charset="0"/>
              </a:rPr>
              <a:t> in England</a:t>
            </a:r>
          </a:p>
          <a:p>
            <a:pPr eaLnBrk="1" hangingPunct="1"/>
            <a:endParaRPr lang="en-US" altLang="en-US" b="1">
              <a:latin typeface="Century Gothic" panose="020B0502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b="1">
              <a:latin typeface="Century Gothic" panose="020B0502020202020204" pitchFamily="34" charset="0"/>
            </a:endParaRPr>
          </a:p>
        </p:txBody>
      </p:sp>
      <p:pic>
        <p:nvPicPr>
          <p:cNvPr id="7171" name="Picture 4" descr="MCj043257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1524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387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asting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46100"/>
            <a:ext cx="66294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3048000" y="2514600"/>
            <a:ext cx="579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The Bayeux Tapestry</a:t>
            </a:r>
          </a:p>
        </p:txBody>
      </p:sp>
      <p:pic>
        <p:nvPicPr>
          <p:cNvPr id="8196" name="Picture 9" descr="william%20the%20conquer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124200"/>
            <a:ext cx="3810000" cy="34417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501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304800"/>
            <a:ext cx="4411663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7" descr="William &quot;the Conqueror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457201"/>
            <a:ext cx="256222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8"/>
          <p:cNvSpPr txBox="1">
            <a:spLocks noChangeArrowheads="1"/>
          </p:cNvSpPr>
          <p:nvPr/>
        </p:nvSpPr>
        <p:spPr bwMode="auto">
          <a:xfrm>
            <a:off x="7239000" y="3810001"/>
            <a:ext cx="2590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William the Conqueror</a:t>
            </a:r>
          </a:p>
        </p:txBody>
      </p:sp>
    </p:spTree>
    <p:extLst>
      <p:ext uri="{BB962C8B-B14F-4D97-AF65-F5344CB8AC3E}">
        <p14:creationId xmlns:p14="http://schemas.microsoft.com/office/powerpoint/2010/main" val="2670645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2134</Words>
  <Application>Microsoft Office PowerPoint</Application>
  <PresentationFormat>Widescreen</PresentationFormat>
  <Paragraphs>383</Paragraphs>
  <Slides>59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71" baseType="lpstr">
      <vt:lpstr>MS PGothic</vt:lpstr>
      <vt:lpstr>游ゴシック</vt:lpstr>
      <vt:lpstr>Arial</vt:lpstr>
      <vt:lpstr>Calibri</vt:lpstr>
      <vt:lpstr>Calibri Light</vt:lpstr>
      <vt:lpstr>Century Gothic</vt:lpstr>
      <vt:lpstr>Old English Text MT</vt:lpstr>
      <vt:lpstr>Times New Roman</vt:lpstr>
      <vt:lpstr>Verdana</vt:lpstr>
      <vt:lpstr>Wingdings</vt:lpstr>
      <vt:lpstr>Office Theme</vt:lpstr>
      <vt:lpstr>Microsoft Graph 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Notes from the Texbook: Chapter 19</vt:lpstr>
      <vt:lpstr>The Declining Byzantine Empire:  Challenges from the West</vt:lpstr>
      <vt:lpstr>Challenges from the East</vt:lpstr>
      <vt:lpstr>The Regional States of Medieval Europe,  1000–1300 C.E.</vt:lpstr>
      <vt:lpstr>The Holy Roman Empire</vt:lpstr>
      <vt:lpstr>Investiture Contest</vt:lpstr>
      <vt:lpstr>Regional Monarchies in France  and England</vt:lpstr>
      <vt:lpstr>Regional States in Italy</vt:lpstr>
      <vt:lpstr>Regional States in Iberia</vt:lpstr>
      <vt:lpstr>Growth of the Agricultural Economy</vt:lpstr>
      <vt:lpstr>European Population Growth, 800–1300 C.E.</vt:lpstr>
      <vt:lpstr>The Revival of Towns and Trade</vt:lpstr>
      <vt:lpstr>The Hanseatic League</vt:lpstr>
      <vt:lpstr>Major Trade Routes of Medieval Europe</vt:lpstr>
      <vt:lpstr>Social Change</vt:lpstr>
      <vt:lpstr>Guilds</vt:lpstr>
      <vt:lpstr>The Medieval Expansion of Christian Europe</vt:lpstr>
      <vt:lpstr>The Crusades</vt:lpstr>
      <vt:lpstr>The Medieval Expansion of Europe,  1000–1250 C.E.</vt:lpstr>
      <vt:lpstr>Later Crusades  and Their Consequences</vt:lpstr>
      <vt:lpstr>Chapter 21</vt:lpstr>
      <vt:lpstr>Patterns of Long-Distance Trade</vt:lpstr>
      <vt:lpstr>Marco Polo (1253–1324)</vt:lpstr>
      <vt:lpstr>Ibn Battuta (1304–1369)</vt:lpstr>
      <vt:lpstr>Travels of Marco Polo and Ibn Battuta</vt:lpstr>
      <vt:lpstr>Missionary Campaigns</vt:lpstr>
      <vt:lpstr>Cultural Exchanges</vt:lpstr>
      <vt:lpstr>Spread of Crops</vt:lpstr>
      <vt:lpstr>Gunpowder Technologies</vt:lpstr>
      <vt:lpstr>Crisis and Recovery</vt:lpstr>
      <vt:lpstr>Spread of Plague</vt:lpstr>
      <vt:lpstr>Social and Economic Effects</vt:lpstr>
      <vt:lpstr>Recovery in China:  The Ming Dynasty</vt:lpstr>
      <vt:lpstr>Ming Centralization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19</dc:title>
  <dc:creator>David Craddock</dc:creator>
  <cp:lastModifiedBy>David Craddock</cp:lastModifiedBy>
  <cp:revision>4</cp:revision>
  <dcterms:created xsi:type="dcterms:W3CDTF">2016-11-29T00:23:20Z</dcterms:created>
  <dcterms:modified xsi:type="dcterms:W3CDTF">2016-11-29T00:46:18Z</dcterms:modified>
</cp:coreProperties>
</file>